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71" r:id="rId5"/>
    <p:sldId id="258" r:id="rId6"/>
    <p:sldId id="259" r:id="rId7"/>
    <p:sldId id="266" r:id="rId8"/>
    <p:sldId id="268" r:id="rId9"/>
    <p:sldId id="269" r:id="rId10"/>
    <p:sldId id="267" r:id="rId11"/>
    <p:sldId id="264" r:id="rId12"/>
    <p:sldId id="265" r:id="rId13"/>
  </p:sldIdLst>
  <p:sldSz cx="18288000" cy="10287000"/>
  <p:notesSz cx="6858000" cy="9144000"/>
  <p:embeddedFontLst>
    <p:embeddedFont>
      <p:font typeface="Bahnschrift" panose="020B0502040204020203" pitchFamily="34" charset="0"/>
      <p:regular r:id="rId14"/>
      <p:bold r:id="rId15"/>
    </p:embeddedFont>
    <p:embeddedFont>
      <p:font typeface="Open Sauce" panose="020B0604020202020204" charset="0"/>
      <p:regular r:id="rId16"/>
    </p:embeddedFont>
    <p:embeddedFont>
      <p:font typeface="Open Sauce Bold" panose="020B0604020202020204"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5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5.png"/><Relationship Id="rId7" Type="http://schemas.openxmlformats.org/officeDocument/2006/relationships/image" Target="../media/image23.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725" r="-19424" b="-20725"/>
            </a:stretch>
          </a:blipFill>
        </p:spPr>
      </p:sp>
      <p:sp>
        <p:nvSpPr>
          <p:cNvPr id="3" name="Freeform 3"/>
          <p:cNvSpPr/>
          <p:nvPr/>
        </p:nvSpPr>
        <p:spPr>
          <a:xfrm rot="-5400000">
            <a:off x="9144000"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012097"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1056186">
            <a:off x="-1837132" y="6782224"/>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5"/>
            <a:stretch>
              <a:fillRect/>
            </a:stretch>
          </a:blipFill>
        </p:spPr>
      </p:sp>
      <p:sp>
        <p:nvSpPr>
          <p:cNvPr id="8" name="Freeform 8"/>
          <p:cNvSpPr/>
          <p:nvPr/>
        </p:nvSpPr>
        <p:spPr>
          <a:xfrm rot="-9703857">
            <a:off x="14225045" y="-2131308"/>
            <a:ext cx="5963343" cy="6571177"/>
          </a:xfrm>
          <a:custGeom>
            <a:avLst/>
            <a:gdLst/>
            <a:ahLst/>
            <a:cxnLst/>
            <a:rect l="l" t="t" r="r" b="b"/>
            <a:pathLst>
              <a:path w="5963343" h="6571177">
                <a:moveTo>
                  <a:pt x="0" y="0"/>
                </a:moveTo>
                <a:lnTo>
                  <a:pt x="5963343" y="0"/>
                </a:lnTo>
                <a:lnTo>
                  <a:pt x="5963343" y="6571177"/>
                </a:lnTo>
                <a:lnTo>
                  <a:pt x="0" y="6571177"/>
                </a:lnTo>
                <a:lnTo>
                  <a:pt x="0" y="0"/>
                </a:lnTo>
                <a:close/>
              </a:path>
            </a:pathLst>
          </a:custGeom>
          <a:blipFill>
            <a:blip r:embed="rId6"/>
            <a:stretch>
              <a:fillRect/>
            </a:stretch>
          </a:blipFill>
        </p:spPr>
      </p:sp>
      <p:sp>
        <p:nvSpPr>
          <p:cNvPr id="11" name="TextBox 11"/>
          <p:cNvSpPr txBox="1"/>
          <p:nvPr/>
        </p:nvSpPr>
        <p:spPr>
          <a:xfrm>
            <a:off x="1905000" y="3746280"/>
            <a:ext cx="14042580" cy="1819344"/>
          </a:xfrm>
          <a:prstGeom prst="rect">
            <a:avLst/>
          </a:prstGeom>
        </p:spPr>
        <p:txBody>
          <a:bodyPr wrap="square" lIns="0" tIns="0" rIns="0" bIns="0" rtlCol="0" anchor="t">
            <a:spAutoFit/>
          </a:bodyPr>
          <a:lstStyle/>
          <a:p>
            <a:pPr algn="ctr">
              <a:lnSpc>
                <a:spcPts val="16905"/>
              </a:lnSpc>
            </a:pPr>
            <a:r>
              <a:rPr lang="en-US" sz="5400" b="1" dirty="0">
                <a:solidFill>
                  <a:srgbClr val="FFFBF7"/>
                </a:solidFill>
                <a:latin typeface="Poppins Bold"/>
                <a:ea typeface="Poppins Bold"/>
                <a:cs typeface="Poppins Bold"/>
                <a:sym typeface="Poppins Bold"/>
              </a:rPr>
              <a:t>Cloud-Based Smart Agriculture System</a:t>
            </a:r>
          </a:p>
        </p:txBody>
      </p:sp>
      <p:sp>
        <p:nvSpPr>
          <p:cNvPr id="14" name="TextBox 14"/>
          <p:cNvSpPr txBox="1"/>
          <p:nvPr/>
        </p:nvSpPr>
        <p:spPr>
          <a:xfrm>
            <a:off x="13377236" y="9334500"/>
            <a:ext cx="4314641" cy="376898"/>
          </a:xfrm>
          <a:prstGeom prst="rect">
            <a:avLst/>
          </a:prstGeom>
        </p:spPr>
        <p:txBody>
          <a:bodyPr wrap="square" lIns="0" tIns="0" rIns="0" bIns="0" rtlCol="0" anchor="t">
            <a:spAutoFit/>
          </a:bodyPr>
          <a:lstStyle/>
          <a:p>
            <a:pPr algn="r">
              <a:lnSpc>
                <a:spcPts val="2634"/>
              </a:lnSpc>
            </a:pPr>
            <a:r>
              <a:rPr lang="en-US" sz="4800" dirty="0">
                <a:solidFill>
                  <a:srgbClr val="FFFBF7"/>
                </a:solidFill>
                <a:latin typeface="Bahnschrift" panose="020B0502040204020203" pitchFamily="34" charset="0"/>
                <a:ea typeface="Open Sauce"/>
                <a:cs typeface="Open Sauce"/>
                <a:sym typeface="Open Sauce"/>
              </a:rPr>
              <a:t>By: </a:t>
            </a:r>
            <a:r>
              <a:rPr lang="en-US" sz="4800" dirty="0" err="1">
                <a:solidFill>
                  <a:srgbClr val="FFFBF7"/>
                </a:solidFill>
                <a:latin typeface="Bahnschrift" panose="020B0502040204020203" pitchFamily="34" charset="0"/>
                <a:ea typeface="Open Sauce"/>
                <a:cs typeface="Open Sauce"/>
                <a:sym typeface="Open Sauce"/>
              </a:rPr>
              <a:t>CropCoders</a:t>
            </a:r>
            <a:endParaRPr lang="en-US" sz="4800" dirty="0">
              <a:solidFill>
                <a:srgbClr val="FFFBF7"/>
              </a:solidFill>
              <a:latin typeface="Bahnschrift" panose="020B0502040204020203" pitchFamily="34" charset="0"/>
              <a:ea typeface="Open Sauce"/>
              <a:cs typeface="Open Sauce"/>
              <a:sym typeface="Open Sau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a:extLst>
            <a:ext uri="{FF2B5EF4-FFF2-40B4-BE49-F238E27FC236}">
              <a16:creationId xmlns:a16="http://schemas.microsoft.com/office/drawing/2014/main" id="{8E53DE30-4F16-21E6-AFC4-2F0544B9F692}"/>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B2318193-69CF-B151-3ACB-23F720DBF846}"/>
              </a:ext>
            </a:extLst>
          </p:cNvPr>
          <p:cNvSpPr/>
          <p:nvPr/>
        </p:nvSpPr>
        <p:spPr>
          <a:xfrm rot="-1968874">
            <a:off x="13571408" y="-146796"/>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2"/>
            <a:stretch>
              <a:fillRect/>
            </a:stretch>
          </a:blipFill>
        </p:spPr>
      </p:sp>
      <p:sp>
        <p:nvSpPr>
          <p:cNvPr id="6" name="Freeform 6">
            <a:extLst>
              <a:ext uri="{FF2B5EF4-FFF2-40B4-BE49-F238E27FC236}">
                <a16:creationId xmlns:a16="http://schemas.microsoft.com/office/drawing/2014/main" id="{36E77F14-4701-C6EC-18B5-C87F720F27CF}"/>
              </a:ext>
            </a:extLst>
          </p:cNvPr>
          <p:cNvSpPr/>
          <p:nvPr/>
        </p:nvSpPr>
        <p:spPr>
          <a:xfrm>
            <a:off x="16643295" y="437540"/>
            <a:ext cx="2565110" cy="2894341"/>
          </a:xfrm>
          <a:custGeom>
            <a:avLst/>
            <a:gdLst/>
            <a:ahLst/>
            <a:cxnLst/>
            <a:rect l="l" t="t" r="r" b="b"/>
            <a:pathLst>
              <a:path w="2565110" h="2894341">
                <a:moveTo>
                  <a:pt x="0" y="0"/>
                </a:moveTo>
                <a:lnTo>
                  <a:pt x="2565110" y="0"/>
                </a:lnTo>
                <a:lnTo>
                  <a:pt x="2565110" y="2894341"/>
                </a:lnTo>
                <a:lnTo>
                  <a:pt x="0" y="2894341"/>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FBAA8701-3595-64CF-FB29-6F4DD1B03750}"/>
              </a:ext>
            </a:extLst>
          </p:cNvPr>
          <p:cNvSpPr/>
          <p:nvPr/>
        </p:nvSpPr>
        <p:spPr>
          <a:xfrm rot="7208718">
            <a:off x="-706658" y="-1732454"/>
            <a:ext cx="3591987" cy="3958112"/>
          </a:xfrm>
          <a:custGeom>
            <a:avLst/>
            <a:gdLst/>
            <a:ahLst/>
            <a:cxnLst/>
            <a:rect l="l" t="t" r="r" b="b"/>
            <a:pathLst>
              <a:path w="3591987" h="3958112">
                <a:moveTo>
                  <a:pt x="0" y="0"/>
                </a:moveTo>
                <a:lnTo>
                  <a:pt x="3591986" y="0"/>
                </a:lnTo>
                <a:lnTo>
                  <a:pt x="3591986" y="3958112"/>
                </a:lnTo>
                <a:lnTo>
                  <a:pt x="0" y="3958112"/>
                </a:lnTo>
                <a:lnTo>
                  <a:pt x="0" y="0"/>
                </a:lnTo>
                <a:close/>
              </a:path>
            </a:pathLst>
          </a:custGeom>
          <a:blipFill>
            <a:blip r:embed="rId4"/>
            <a:stretch>
              <a:fillRect/>
            </a:stretch>
          </a:blipFill>
        </p:spPr>
      </p:sp>
      <p:sp>
        <p:nvSpPr>
          <p:cNvPr id="8" name="TextBox 8">
            <a:extLst>
              <a:ext uri="{FF2B5EF4-FFF2-40B4-BE49-F238E27FC236}">
                <a16:creationId xmlns:a16="http://schemas.microsoft.com/office/drawing/2014/main" id="{F324FEC0-1632-93EB-3725-C767E661C82E}"/>
              </a:ext>
            </a:extLst>
          </p:cNvPr>
          <p:cNvSpPr txBox="1"/>
          <p:nvPr/>
        </p:nvSpPr>
        <p:spPr>
          <a:xfrm>
            <a:off x="1111820" y="2793567"/>
            <a:ext cx="6475121" cy="6488956"/>
          </a:xfrm>
          <a:prstGeom prst="rect">
            <a:avLst/>
          </a:prstGeom>
        </p:spPr>
        <p:txBody>
          <a:bodyPr lIns="0" tIns="0" rIns="0" bIns="0" rtlCol="0" anchor="t">
            <a:spAutoFit/>
          </a:bodyPr>
          <a:lstStyle/>
          <a:p>
            <a:pPr marL="0" lvl="0" indent="0" algn="just">
              <a:lnSpc>
                <a:spcPts val="2316"/>
              </a:lnSpc>
              <a:spcBef>
                <a:spcPct val="0"/>
              </a:spcBef>
            </a:pPr>
            <a:r>
              <a:rPr lang="en-US" sz="3600" b="1" u="none" strike="noStrike" spc="-82" dirty="0">
                <a:solidFill>
                  <a:srgbClr val="0B5304"/>
                </a:solidFill>
                <a:latin typeface="Open Sauce"/>
                <a:ea typeface="Open Sauce"/>
                <a:cs typeface="Open Sauce"/>
                <a:sym typeface="Open Sauce"/>
              </a:rPr>
              <a:t>Strengths</a:t>
            </a:r>
            <a:r>
              <a:rPr lang="en-US" sz="2124" u="none" strike="noStrike" spc="-82" dirty="0">
                <a:solidFill>
                  <a:srgbClr val="0B5304"/>
                </a:solidFill>
                <a:latin typeface="Open Sauce"/>
                <a:ea typeface="Open Sauce"/>
                <a:cs typeface="Open Sauce"/>
                <a:sym typeface="Open Sauce"/>
              </a:rPr>
              <a:t>	</a:t>
            </a:r>
          </a:p>
          <a:p>
            <a:pPr marL="0" lvl="0" indent="0" algn="just">
              <a:lnSpc>
                <a:spcPts val="2316"/>
              </a:lnSpc>
              <a:spcBef>
                <a:spcPct val="0"/>
              </a:spcBef>
            </a:pPr>
            <a:endParaRPr lang="en-US" sz="2124" u="none" strike="noStrike"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•Real-time data and cloud analytics improve decision-making.</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•Scalable and modular design fits various farm sizes.</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•Reduces manual labor and human error.</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•Promotes sustainable farming with efficient resource usage.</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•Accessible interface for users with limited technical knowledge.</a:t>
            </a:r>
          </a:p>
          <a:p>
            <a:pPr marL="0" lvl="0" indent="0" algn="just">
              <a:lnSpc>
                <a:spcPts val="2316"/>
              </a:lnSpc>
              <a:spcBef>
                <a:spcPct val="0"/>
              </a:spcBef>
            </a:pPr>
            <a:endParaRPr lang="en-US" sz="2124" u="none" strike="noStrike" spc="-82" dirty="0">
              <a:solidFill>
                <a:srgbClr val="0B5304"/>
              </a:solidFill>
              <a:latin typeface="Open Sauce"/>
              <a:ea typeface="Open Sauce"/>
              <a:cs typeface="Open Sauce"/>
              <a:sym typeface="Open Sauce"/>
            </a:endParaRPr>
          </a:p>
          <a:p>
            <a:pPr marL="0" lvl="0" indent="0" algn="just">
              <a:lnSpc>
                <a:spcPts val="2316"/>
              </a:lnSpc>
              <a:spcBef>
                <a:spcPct val="0"/>
              </a:spcBef>
            </a:pPr>
            <a:endParaRPr lang="en-US" sz="2124"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3600" b="1" u="none" strike="noStrike" spc="-82" dirty="0">
                <a:solidFill>
                  <a:srgbClr val="0B5304"/>
                </a:solidFill>
                <a:latin typeface="Open Sauce"/>
                <a:ea typeface="Open Sauce"/>
                <a:cs typeface="Open Sauce"/>
                <a:sym typeface="Open Sauce"/>
              </a:rPr>
              <a:t>Weaknesses</a:t>
            </a:r>
          </a:p>
          <a:p>
            <a:pPr marL="0" lvl="0" indent="0" algn="just">
              <a:lnSpc>
                <a:spcPts val="2316"/>
              </a:lnSpc>
              <a:spcBef>
                <a:spcPct val="0"/>
              </a:spcBef>
            </a:pPr>
            <a:endParaRPr lang="en-US" sz="2800" b="1"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•Initial setup may require training and infrastructure (power, internet).</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•Dependence on network connectivity for cloud features.</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•May need ongoing maintenance of sensors and hardware.</a:t>
            </a:r>
          </a:p>
          <a:p>
            <a:pPr marL="0" lvl="0" indent="0" algn="just">
              <a:lnSpc>
                <a:spcPts val="2316"/>
              </a:lnSpc>
              <a:spcBef>
                <a:spcPct val="0"/>
              </a:spcBef>
            </a:pPr>
            <a:endParaRPr lang="en-US" sz="2124" u="none" strike="noStrike" spc="-82" dirty="0">
              <a:solidFill>
                <a:srgbClr val="0B5304"/>
              </a:solidFill>
              <a:latin typeface="Open Sauce"/>
              <a:ea typeface="Open Sauce"/>
              <a:cs typeface="Open Sauce"/>
              <a:sym typeface="Open Sauce"/>
            </a:endParaRPr>
          </a:p>
        </p:txBody>
      </p:sp>
      <p:sp>
        <p:nvSpPr>
          <p:cNvPr id="9" name="TextBox 9">
            <a:extLst>
              <a:ext uri="{FF2B5EF4-FFF2-40B4-BE49-F238E27FC236}">
                <a16:creationId xmlns:a16="http://schemas.microsoft.com/office/drawing/2014/main" id="{9D409F78-DA1A-FCBE-03F9-D623E5915216}"/>
              </a:ext>
            </a:extLst>
          </p:cNvPr>
          <p:cNvSpPr txBox="1"/>
          <p:nvPr/>
        </p:nvSpPr>
        <p:spPr>
          <a:xfrm>
            <a:off x="4497078" y="945580"/>
            <a:ext cx="9567631" cy="1152751"/>
          </a:xfrm>
          <a:prstGeom prst="rect">
            <a:avLst/>
          </a:prstGeom>
        </p:spPr>
        <p:txBody>
          <a:bodyPr wrap="square" lIns="0" tIns="0" rIns="0" bIns="0" rtlCol="0" anchor="t">
            <a:spAutoFit/>
          </a:bodyPr>
          <a:lstStyle/>
          <a:p>
            <a:pPr marL="0" lvl="0" indent="0" algn="ctr">
              <a:lnSpc>
                <a:spcPts val="8719"/>
              </a:lnSpc>
              <a:spcBef>
                <a:spcPct val="0"/>
              </a:spcBef>
            </a:pPr>
            <a:r>
              <a:rPr lang="en-US" sz="8800" b="1" u="none" strike="noStrike" dirty="0">
                <a:solidFill>
                  <a:srgbClr val="0B5304"/>
                </a:solidFill>
                <a:effectLst>
                  <a:outerShdw blurRad="38100" dist="38100" dir="2700000" algn="tl">
                    <a:srgbClr val="000000">
                      <a:alpha val="43137"/>
                    </a:srgbClr>
                  </a:outerShdw>
                </a:effectLst>
                <a:latin typeface="Poppins Bold"/>
                <a:ea typeface="Poppins Bold"/>
                <a:cs typeface="Poppins Bold"/>
                <a:sym typeface="Poppins Bold"/>
              </a:rPr>
              <a:t>SWOT ANALYSIS</a:t>
            </a:r>
          </a:p>
        </p:txBody>
      </p:sp>
      <p:sp>
        <p:nvSpPr>
          <p:cNvPr id="2" name="TextBox 1">
            <a:extLst>
              <a:ext uri="{FF2B5EF4-FFF2-40B4-BE49-F238E27FC236}">
                <a16:creationId xmlns:a16="http://schemas.microsoft.com/office/drawing/2014/main" id="{8C952322-7EA2-13F6-56ED-2CAC5AAB36A1}"/>
              </a:ext>
            </a:extLst>
          </p:cNvPr>
          <p:cNvSpPr txBox="1"/>
          <p:nvPr/>
        </p:nvSpPr>
        <p:spPr>
          <a:xfrm>
            <a:off x="10216077" y="2728022"/>
            <a:ext cx="7157523" cy="5696431"/>
          </a:xfrm>
          <a:prstGeom prst="rect">
            <a:avLst/>
          </a:prstGeom>
          <a:noFill/>
        </p:spPr>
        <p:txBody>
          <a:bodyPr wrap="square" rtlCol="0">
            <a:spAutoFit/>
          </a:bodyPr>
          <a:lstStyle/>
          <a:p>
            <a:pPr marL="0" lvl="0" indent="0" algn="just">
              <a:lnSpc>
                <a:spcPts val="2316"/>
              </a:lnSpc>
              <a:spcBef>
                <a:spcPct val="0"/>
              </a:spcBef>
            </a:pPr>
            <a:r>
              <a:rPr lang="en-US" sz="3600" b="1" u="none" strike="noStrike" spc="-82" dirty="0">
                <a:solidFill>
                  <a:srgbClr val="0B5304"/>
                </a:solidFill>
                <a:latin typeface="Open Sauce"/>
                <a:ea typeface="Open Sauce"/>
                <a:cs typeface="Open Sauce"/>
                <a:sym typeface="Open Sauce"/>
              </a:rPr>
              <a:t>Opportunities</a:t>
            </a:r>
          </a:p>
          <a:p>
            <a:pPr marL="0" lvl="0" indent="0" algn="just">
              <a:lnSpc>
                <a:spcPts val="2316"/>
              </a:lnSpc>
              <a:spcBef>
                <a:spcPct val="0"/>
              </a:spcBef>
            </a:pPr>
            <a:endParaRPr lang="en-US" sz="2400" b="1"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•Growing demand for sustainable and efficient farming practices.	</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•Expansion potential in developing countries with small-scale farmers.	</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•Integration with emerging tech (AI, blockchain for supply chain).	</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•Partnership opportunities with </a:t>
            </a:r>
            <a:r>
              <a:rPr lang="en-US" sz="2400" u="none" strike="noStrike" spc="-82" dirty="0" err="1">
                <a:solidFill>
                  <a:srgbClr val="0B5304"/>
                </a:solidFill>
                <a:latin typeface="Open Sauce"/>
                <a:ea typeface="Open Sauce"/>
                <a:cs typeface="Open Sauce"/>
                <a:sym typeface="Open Sauce"/>
              </a:rPr>
              <a:t>agri</a:t>
            </a:r>
            <a:r>
              <a:rPr lang="en-US" sz="2400" u="none" strike="noStrike" spc="-82" dirty="0">
                <a:solidFill>
                  <a:srgbClr val="0B5304"/>
                </a:solidFill>
                <a:latin typeface="Open Sauce"/>
                <a:ea typeface="Open Sauce"/>
                <a:cs typeface="Open Sauce"/>
                <a:sym typeface="Open Sauce"/>
              </a:rPr>
              <a:t>-tech and cloud service providers.</a:t>
            </a:r>
          </a:p>
          <a:p>
            <a:pPr marL="0" lvl="0" indent="0" algn="just">
              <a:lnSpc>
                <a:spcPts val="2316"/>
              </a:lnSpc>
              <a:spcBef>
                <a:spcPct val="0"/>
              </a:spcBef>
            </a:pPr>
            <a:endParaRPr lang="en-US" sz="2120" spc="-82" dirty="0">
              <a:solidFill>
                <a:srgbClr val="0B5304"/>
              </a:solidFill>
              <a:latin typeface="Open Sauce"/>
              <a:ea typeface="Open Sauce"/>
              <a:cs typeface="Open Sauce"/>
              <a:sym typeface="Open Sauce"/>
            </a:endParaRPr>
          </a:p>
          <a:p>
            <a:pPr marL="0" lvl="0" indent="0" algn="just">
              <a:lnSpc>
                <a:spcPts val="2316"/>
              </a:lnSpc>
              <a:spcBef>
                <a:spcPct val="0"/>
              </a:spcBef>
            </a:pPr>
            <a:endParaRPr lang="en-US" sz="2120" u="none" strike="noStrike"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3600" b="1" u="none" strike="noStrike" spc="-82" dirty="0">
                <a:solidFill>
                  <a:srgbClr val="0B5304"/>
                </a:solidFill>
                <a:latin typeface="Open Sauce"/>
                <a:ea typeface="Open Sauce"/>
                <a:cs typeface="Open Sauce"/>
                <a:sym typeface="Open Sauce"/>
              </a:rPr>
              <a:t>Threats</a:t>
            </a:r>
          </a:p>
          <a:p>
            <a:pPr marL="0" lvl="0" indent="0" algn="just">
              <a:lnSpc>
                <a:spcPts val="2316"/>
              </a:lnSpc>
              <a:spcBef>
                <a:spcPct val="0"/>
              </a:spcBef>
            </a:pPr>
            <a:r>
              <a:rPr lang="en-US" sz="2120" u="none" strike="noStrike" spc="-82" dirty="0">
                <a:solidFill>
                  <a:srgbClr val="0B5304"/>
                </a:solidFill>
                <a:latin typeface="Open Sauce"/>
                <a:ea typeface="Open Sauce"/>
                <a:cs typeface="Open Sauce"/>
                <a:sym typeface="Open Sauce"/>
              </a:rPr>
              <a:t>	</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•Competition from established </a:t>
            </a:r>
            <a:r>
              <a:rPr lang="en-US" sz="2400" u="none" strike="noStrike" spc="-82" dirty="0" err="1">
                <a:solidFill>
                  <a:srgbClr val="0B5304"/>
                </a:solidFill>
                <a:latin typeface="Open Sauce"/>
                <a:ea typeface="Open Sauce"/>
                <a:cs typeface="Open Sauce"/>
                <a:sym typeface="Open Sauce"/>
              </a:rPr>
              <a:t>agri</a:t>
            </a:r>
            <a:r>
              <a:rPr lang="en-US" sz="2400" u="none" strike="noStrike" spc="-82" dirty="0">
                <a:solidFill>
                  <a:srgbClr val="0B5304"/>
                </a:solidFill>
                <a:latin typeface="Open Sauce"/>
                <a:ea typeface="Open Sauce"/>
                <a:cs typeface="Open Sauce"/>
                <a:sym typeface="Open Sauce"/>
              </a:rPr>
              <a:t>-tech giants.</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•Reluctance from traditional farmers to adopt new tech.</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•Data privacy and security concerns.	</a:t>
            </a: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•Weather-related hardware failures or disruptions.</a:t>
            </a:r>
          </a:p>
        </p:txBody>
      </p:sp>
    </p:spTree>
    <p:extLst>
      <p:ext uri="{BB962C8B-B14F-4D97-AF65-F5344CB8AC3E}">
        <p14:creationId xmlns:p14="http://schemas.microsoft.com/office/powerpoint/2010/main" val="42967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5304"/>
        </a:solidFill>
        <a:effectLst/>
      </p:bgPr>
    </p:bg>
    <p:spTree>
      <p:nvGrpSpPr>
        <p:cNvPr id="1" name=""/>
        <p:cNvGrpSpPr/>
        <p:nvPr/>
      </p:nvGrpSpPr>
      <p:grpSpPr>
        <a:xfrm>
          <a:off x="0" y="0"/>
          <a:ext cx="0" cy="0"/>
          <a:chOff x="0" y="0"/>
          <a:chExt cx="0" cy="0"/>
        </a:xfrm>
      </p:grpSpPr>
      <p:sp>
        <p:nvSpPr>
          <p:cNvPr id="8" name="Freeform 8"/>
          <p:cNvSpPr/>
          <p:nvPr/>
        </p:nvSpPr>
        <p:spPr>
          <a:xfrm rot="7650875">
            <a:off x="-2405376" y="-2119465"/>
            <a:ext cx="4810751" cy="6403662"/>
          </a:xfrm>
          <a:custGeom>
            <a:avLst/>
            <a:gdLst/>
            <a:ahLst/>
            <a:cxnLst/>
            <a:rect l="l" t="t" r="r" b="b"/>
            <a:pathLst>
              <a:path w="4810751" h="6403662">
                <a:moveTo>
                  <a:pt x="0" y="0"/>
                </a:moveTo>
                <a:lnTo>
                  <a:pt x="4810751" y="0"/>
                </a:lnTo>
                <a:lnTo>
                  <a:pt x="4810751" y="6403662"/>
                </a:lnTo>
                <a:lnTo>
                  <a:pt x="0" y="6403662"/>
                </a:lnTo>
                <a:lnTo>
                  <a:pt x="0" y="0"/>
                </a:lnTo>
                <a:close/>
              </a:path>
            </a:pathLst>
          </a:custGeom>
          <a:blipFill>
            <a:blip r:embed="rId2"/>
            <a:stretch>
              <a:fillRect/>
            </a:stretch>
          </a:blipFill>
        </p:spPr>
      </p:sp>
      <p:sp>
        <p:nvSpPr>
          <p:cNvPr id="9" name="Freeform 9"/>
          <p:cNvSpPr/>
          <p:nvPr/>
        </p:nvSpPr>
        <p:spPr>
          <a:xfrm>
            <a:off x="14325600" y="8011200"/>
            <a:ext cx="3591987" cy="3958112"/>
          </a:xfrm>
          <a:custGeom>
            <a:avLst/>
            <a:gdLst/>
            <a:ahLst/>
            <a:cxnLst/>
            <a:rect l="l" t="t" r="r" b="b"/>
            <a:pathLst>
              <a:path w="3591987" h="3958112">
                <a:moveTo>
                  <a:pt x="0" y="0"/>
                </a:moveTo>
                <a:lnTo>
                  <a:pt x="3591987" y="0"/>
                </a:lnTo>
                <a:lnTo>
                  <a:pt x="3591987" y="3958112"/>
                </a:lnTo>
                <a:lnTo>
                  <a:pt x="0" y="3958112"/>
                </a:lnTo>
                <a:lnTo>
                  <a:pt x="0" y="0"/>
                </a:lnTo>
                <a:close/>
              </a:path>
            </a:pathLst>
          </a:custGeom>
          <a:blipFill>
            <a:blip r:embed="rId3"/>
            <a:stretch>
              <a:fillRect/>
            </a:stretch>
          </a:blipFill>
        </p:spPr>
      </p:sp>
      <p:sp>
        <p:nvSpPr>
          <p:cNvPr id="10" name="TextBox 10"/>
          <p:cNvSpPr txBox="1"/>
          <p:nvPr/>
        </p:nvSpPr>
        <p:spPr>
          <a:xfrm>
            <a:off x="1821778" y="272841"/>
            <a:ext cx="14226646" cy="2239652"/>
          </a:xfrm>
          <a:prstGeom prst="rect">
            <a:avLst/>
          </a:prstGeom>
        </p:spPr>
        <p:txBody>
          <a:bodyPr wrap="square" lIns="0" tIns="0" rIns="0" bIns="0" rtlCol="0" anchor="t">
            <a:spAutoFit/>
          </a:bodyPr>
          <a:lstStyle/>
          <a:p>
            <a:pPr algn="ctr">
              <a:lnSpc>
                <a:spcPts val="8719"/>
              </a:lnSpc>
            </a:pPr>
            <a:r>
              <a:rPr lang="en-US" sz="7999" b="1" dirty="0">
                <a:solidFill>
                  <a:srgbClr val="FFFBF7"/>
                </a:solidFill>
                <a:effectLst>
                  <a:outerShdw blurRad="38100" dist="38100" dir="2700000" algn="tl">
                    <a:srgbClr val="000000">
                      <a:alpha val="43137"/>
                    </a:srgbClr>
                  </a:outerShdw>
                </a:effectLst>
                <a:latin typeface="Poppins Bold"/>
                <a:ea typeface="Poppins Bold"/>
                <a:cs typeface="Poppins Bold"/>
                <a:sym typeface="Poppins Bold"/>
              </a:rPr>
              <a:t>Work distribution and status</a:t>
            </a:r>
          </a:p>
        </p:txBody>
      </p:sp>
      <p:sp>
        <p:nvSpPr>
          <p:cNvPr id="11" name="TextBox 11"/>
          <p:cNvSpPr txBox="1"/>
          <p:nvPr/>
        </p:nvSpPr>
        <p:spPr>
          <a:xfrm>
            <a:off x="1568282" y="6609737"/>
            <a:ext cx="2603165" cy="1179810"/>
          </a:xfrm>
          <a:prstGeom prst="rect">
            <a:avLst/>
          </a:prstGeom>
        </p:spPr>
        <p:txBody>
          <a:bodyPr wrap="square" lIns="0" tIns="0" rIns="0" bIns="0" rtlCol="0" anchor="t">
            <a:spAutoFit/>
          </a:bodyPr>
          <a:lstStyle/>
          <a:p>
            <a:pPr marL="0" lvl="0" indent="0" algn="ctr">
              <a:lnSpc>
                <a:spcPts val="2316"/>
              </a:lnSpc>
              <a:spcBef>
                <a:spcPct val="0"/>
              </a:spcBef>
            </a:pPr>
            <a:r>
              <a:rPr lang="en-US" sz="2124" spc="-82" dirty="0">
                <a:solidFill>
                  <a:srgbClr val="FFFBF7"/>
                </a:solidFill>
                <a:latin typeface="Open Sauce"/>
                <a:ea typeface="Open Sauce"/>
                <a:cs typeface="Open Sauce"/>
                <a:sym typeface="Open Sauce"/>
              </a:rPr>
              <a:t>Research and Supervising the team. Also helping in Backend </a:t>
            </a:r>
            <a:endParaRPr lang="en-US" sz="2124" u="none" strike="noStrike" spc="-82" dirty="0">
              <a:solidFill>
                <a:srgbClr val="FFFBF7"/>
              </a:solidFill>
              <a:latin typeface="Open Sauce"/>
              <a:ea typeface="Open Sauce"/>
              <a:cs typeface="Open Sauce"/>
              <a:sym typeface="Open Sauce"/>
            </a:endParaRPr>
          </a:p>
        </p:txBody>
      </p:sp>
      <p:sp>
        <p:nvSpPr>
          <p:cNvPr id="12" name="TextBox 12"/>
          <p:cNvSpPr txBox="1"/>
          <p:nvPr/>
        </p:nvSpPr>
        <p:spPr>
          <a:xfrm>
            <a:off x="1027997" y="5316928"/>
            <a:ext cx="3683736" cy="923330"/>
          </a:xfrm>
          <a:prstGeom prst="rect">
            <a:avLst/>
          </a:prstGeom>
        </p:spPr>
        <p:txBody>
          <a:bodyPr lIns="0" tIns="0" rIns="0" bIns="0" rtlCol="0" anchor="t">
            <a:spAutoFit/>
          </a:bodyPr>
          <a:lstStyle/>
          <a:p>
            <a:pPr marL="0" lvl="0" indent="0" algn="ctr">
              <a:lnSpc>
                <a:spcPts val="3587"/>
              </a:lnSpc>
              <a:spcBef>
                <a:spcPct val="0"/>
              </a:spcBef>
            </a:pPr>
            <a:r>
              <a:rPr lang="en-US" sz="3291" b="1" spc="-128" dirty="0">
                <a:solidFill>
                  <a:srgbClr val="FFFBF7"/>
                </a:solidFill>
                <a:latin typeface="Open Sauce Bold"/>
                <a:ea typeface="Open Sauce Bold"/>
                <a:cs typeface="Open Sauce Bold"/>
                <a:sym typeface="Open Sauce Bold"/>
              </a:rPr>
              <a:t>Akmal Ahmad Khan</a:t>
            </a:r>
          </a:p>
        </p:txBody>
      </p:sp>
      <p:sp>
        <p:nvSpPr>
          <p:cNvPr id="13" name="TextBox 13"/>
          <p:cNvSpPr txBox="1"/>
          <p:nvPr/>
        </p:nvSpPr>
        <p:spPr>
          <a:xfrm>
            <a:off x="5581606" y="5343967"/>
            <a:ext cx="2857529" cy="461665"/>
          </a:xfrm>
          <a:prstGeom prst="rect">
            <a:avLst/>
          </a:prstGeom>
        </p:spPr>
        <p:txBody>
          <a:bodyPr wrap="square" lIns="0" tIns="0" rIns="0" bIns="0" rtlCol="0" anchor="t">
            <a:spAutoFit/>
          </a:bodyPr>
          <a:lstStyle/>
          <a:p>
            <a:pPr marL="0" lvl="0" indent="0" algn="ctr">
              <a:lnSpc>
                <a:spcPts val="3587"/>
              </a:lnSpc>
              <a:spcBef>
                <a:spcPct val="0"/>
              </a:spcBef>
            </a:pPr>
            <a:r>
              <a:rPr lang="en-US" sz="3291" b="1" spc="-128" dirty="0">
                <a:solidFill>
                  <a:srgbClr val="FFFBF7"/>
                </a:solidFill>
                <a:latin typeface="Open Sauce Bold"/>
                <a:ea typeface="Open Sauce Bold"/>
                <a:cs typeface="Open Sauce Bold"/>
                <a:sym typeface="Open Sauce Bold"/>
              </a:rPr>
              <a:t>Naman Gupta</a:t>
            </a:r>
          </a:p>
        </p:txBody>
      </p:sp>
      <p:sp>
        <p:nvSpPr>
          <p:cNvPr id="18" name="TextBox 13">
            <a:extLst>
              <a:ext uri="{FF2B5EF4-FFF2-40B4-BE49-F238E27FC236}">
                <a16:creationId xmlns:a16="http://schemas.microsoft.com/office/drawing/2014/main" id="{3D42747F-B258-433D-8461-A39A2FD80ADD}"/>
              </a:ext>
            </a:extLst>
          </p:cNvPr>
          <p:cNvSpPr txBox="1"/>
          <p:nvPr/>
        </p:nvSpPr>
        <p:spPr>
          <a:xfrm>
            <a:off x="9785489" y="5396763"/>
            <a:ext cx="2857529" cy="461665"/>
          </a:xfrm>
          <a:prstGeom prst="rect">
            <a:avLst/>
          </a:prstGeom>
        </p:spPr>
        <p:txBody>
          <a:bodyPr wrap="square" lIns="0" tIns="0" rIns="0" bIns="0" rtlCol="0" anchor="t">
            <a:spAutoFit/>
          </a:bodyPr>
          <a:lstStyle/>
          <a:p>
            <a:pPr marL="0" lvl="0" indent="0" algn="ctr">
              <a:lnSpc>
                <a:spcPts val="3587"/>
              </a:lnSpc>
              <a:spcBef>
                <a:spcPct val="0"/>
              </a:spcBef>
            </a:pPr>
            <a:r>
              <a:rPr lang="en-US" sz="3291" b="1" spc="-128" dirty="0">
                <a:solidFill>
                  <a:srgbClr val="FFFBF7"/>
                </a:solidFill>
                <a:latin typeface="Open Sauce Bold"/>
                <a:ea typeface="Open Sauce Bold"/>
                <a:cs typeface="Open Sauce Bold"/>
                <a:sym typeface="Open Sauce Bold"/>
              </a:rPr>
              <a:t>Mahi </a:t>
            </a:r>
            <a:r>
              <a:rPr lang="en-US" sz="3291" b="1" spc="-128" dirty="0" err="1">
                <a:solidFill>
                  <a:srgbClr val="FFFBF7"/>
                </a:solidFill>
                <a:latin typeface="Open Sauce Bold"/>
                <a:ea typeface="Open Sauce Bold"/>
                <a:cs typeface="Open Sauce Bold"/>
                <a:sym typeface="Open Sauce Bold"/>
              </a:rPr>
              <a:t>Kathayat</a:t>
            </a:r>
            <a:endParaRPr lang="en-US" sz="3291" b="1" spc="-128" dirty="0">
              <a:solidFill>
                <a:srgbClr val="FFFBF7"/>
              </a:solidFill>
              <a:latin typeface="Open Sauce Bold"/>
              <a:ea typeface="Open Sauce Bold"/>
              <a:cs typeface="Open Sauce Bold"/>
              <a:sym typeface="Open Sauce Bold"/>
            </a:endParaRPr>
          </a:p>
        </p:txBody>
      </p:sp>
      <p:sp>
        <p:nvSpPr>
          <p:cNvPr id="20" name="TextBox 13">
            <a:extLst>
              <a:ext uri="{FF2B5EF4-FFF2-40B4-BE49-F238E27FC236}">
                <a16:creationId xmlns:a16="http://schemas.microsoft.com/office/drawing/2014/main" id="{24988A0C-4EEB-5444-E5C9-EED8DC267305}"/>
              </a:ext>
            </a:extLst>
          </p:cNvPr>
          <p:cNvSpPr txBox="1"/>
          <p:nvPr/>
        </p:nvSpPr>
        <p:spPr>
          <a:xfrm>
            <a:off x="13989372" y="5421110"/>
            <a:ext cx="3270631" cy="461665"/>
          </a:xfrm>
          <a:prstGeom prst="rect">
            <a:avLst/>
          </a:prstGeom>
        </p:spPr>
        <p:txBody>
          <a:bodyPr wrap="square" lIns="0" tIns="0" rIns="0" bIns="0" rtlCol="0" anchor="t">
            <a:spAutoFit/>
          </a:bodyPr>
          <a:lstStyle/>
          <a:p>
            <a:pPr marL="0" lvl="0" indent="0" algn="ctr">
              <a:lnSpc>
                <a:spcPts val="3587"/>
              </a:lnSpc>
              <a:spcBef>
                <a:spcPct val="0"/>
              </a:spcBef>
            </a:pPr>
            <a:r>
              <a:rPr lang="en-US" sz="3291" b="1" spc="-128" dirty="0" err="1">
                <a:solidFill>
                  <a:srgbClr val="FFFBF7"/>
                </a:solidFill>
                <a:latin typeface="Open Sauce Bold"/>
                <a:ea typeface="Open Sauce Bold"/>
                <a:cs typeface="Open Sauce Bold"/>
                <a:sym typeface="Open Sauce Bold"/>
              </a:rPr>
              <a:t>Akarshan</a:t>
            </a:r>
            <a:r>
              <a:rPr lang="en-US" sz="3291" b="1" spc="-128" dirty="0">
                <a:solidFill>
                  <a:srgbClr val="FFFBF7"/>
                </a:solidFill>
                <a:latin typeface="Open Sauce Bold"/>
                <a:ea typeface="Open Sauce Bold"/>
                <a:cs typeface="Open Sauce Bold"/>
                <a:sym typeface="Open Sauce Bold"/>
              </a:rPr>
              <a:t> Kumar</a:t>
            </a:r>
          </a:p>
        </p:txBody>
      </p:sp>
      <p:sp>
        <p:nvSpPr>
          <p:cNvPr id="23" name="TextBox 22">
            <a:extLst>
              <a:ext uri="{FF2B5EF4-FFF2-40B4-BE49-F238E27FC236}">
                <a16:creationId xmlns:a16="http://schemas.microsoft.com/office/drawing/2014/main" id="{4CCB4F7E-6540-6963-7B4A-5D30F49BF073}"/>
              </a:ext>
            </a:extLst>
          </p:cNvPr>
          <p:cNvSpPr txBox="1"/>
          <p:nvPr/>
        </p:nvSpPr>
        <p:spPr>
          <a:xfrm>
            <a:off x="5581606" y="6609737"/>
            <a:ext cx="2705130" cy="1272143"/>
          </a:xfrm>
          <a:prstGeom prst="rect">
            <a:avLst/>
          </a:prstGeom>
          <a:noFill/>
        </p:spPr>
        <p:txBody>
          <a:bodyPr wrap="square">
            <a:spAutoFit/>
          </a:bodyPr>
          <a:lstStyle/>
          <a:p>
            <a:pPr marL="0" lvl="0" indent="0" algn="ctr">
              <a:lnSpc>
                <a:spcPts val="2316"/>
              </a:lnSpc>
              <a:spcBef>
                <a:spcPct val="0"/>
              </a:spcBef>
            </a:pPr>
            <a:r>
              <a:rPr lang="en-US" sz="2120" u="none" strike="noStrike" spc="-82" dirty="0">
                <a:solidFill>
                  <a:srgbClr val="FFFBF7"/>
                </a:solidFill>
                <a:latin typeface="Open Sauce"/>
                <a:ea typeface="Open Sauce"/>
                <a:cs typeface="Open Sauce"/>
                <a:sym typeface="Open Sauce"/>
              </a:rPr>
              <a:t>Handles the main </a:t>
            </a:r>
            <a:r>
              <a:rPr lang="en-US" sz="2120" spc="-82" dirty="0">
                <a:solidFill>
                  <a:srgbClr val="FFFBF7"/>
                </a:solidFill>
                <a:latin typeface="Open Sauce"/>
                <a:ea typeface="Open Sauce"/>
                <a:cs typeface="Open Sauce"/>
                <a:sym typeface="Open Sauce"/>
              </a:rPr>
              <a:t>Backend and Server-side Developer</a:t>
            </a:r>
            <a:endParaRPr lang="en-US" sz="2120" u="none" strike="noStrike" spc="-82" dirty="0">
              <a:solidFill>
                <a:srgbClr val="FFFBF7"/>
              </a:solidFill>
              <a:latin typeface="Open Sauce"/>
              <a:ea typeface="Open Sauce"/>
              <a:cs typeface="Open Sauce"/>
              <a:sym typeface="Open Sauce"/>
            </a:endParaRPr>
          </a:p>
        </p:txBody>
      </p:sp>
      <p:sp>
        <p:nvSpPr>
          <p:cNvPr id="24" name="TextBox 23">
            <a:extLst>
              <a:ext uri="{FF2B5EF4-FFF2-40B4-BE49-F238E27FC236}">
                <a16:creationId xmlns:a16="http://schemas.microsoft.com/office/drawing/2014/main" id="{EDF191A1-6CB6-CB94-ABAF-10A603A9E8B2}"/>
              </a:ext>
            </a:extLst>
          </p:cNvPr>
          <p:cNvSpPr txBox="1"/>
          <p:nvPr/>
        </p:nvSpPr>
        <p:spPr>
          <a:xfrm>
            <a:off x="9785489" y="6609737"/>
            <a:ext cx="2705130" cy="1272143"/>
          </a:xfrm>
          <a:prstGeom prst="rect">
            <a:avLst/>
          </a:prstGeom>
          <a:noFill/>
        </p:spPr>
        <p:txBody>
          <a:bodyPr wrap="square">
            <a:spAutoFit/>
          </a:bodyPr>
          <a:lstStyle/>
          <a:p>
            <a:pPr marL="0" lvl="0" indent="0" algn="ctr">
              <a:lnSpc>
                <a:spcPts val="2316"/>
              </a:lnSpc>
              <a:spcBef>
                <a:spcPct val="0"/>
              </a:spcBef>
            </a:pPr>
            <a:r>
              <a:rPr lang="en-US" sz="2120" u="none" strike="noStrike" spc="-82" dirty="0">
                <a:solidFill>
                  <a:srgbClr val="FFFBF7"/>
                </a:solidFill>
                <a:latin typeface="Open Sauce"/>
                <a:ea typeface="Open Sauce"/>
                <a:cs typeface="Open Sauce"/>
                <a:sym typeface="Open Sauce"/>
              </a:rPr>
              <a:t>Leading the Frontend and helping with </a:t>
            </a:r>
            <a:r>
              <a:rPr lang="en-US" sz="2120" spc="-82" dirty="0">
                <a:solidFill>
                  <a:srgbClr val="FFFBF7"/>
                </a:solidFill>
                <a:latin typeface="Open Sauce"/>
                <a:ea typeface="Open Sauce"/>
                <a:cs typeface="Open Sauce"/>
                <a:sym typeface="Open Sauce"/>
              </a:rPr>
              <a:t>C</a:t>
            </a:r>
            <a:r>
              <a:rPr lang="en-US" sz="2120" u="none" strike="noStrike" spc="-82" dirty="0">
                <a:solidFill>
                  <a:srgbClr val="FFFBF7"/>
                </a:solidFill>
                <a:latin typeface="Open Sauce"/>
                <a:ea typeface="Open Sauce"/>
                <a:cs typeface="Open Sauce"/>
                <a:sym typeface="Open Sauce"/>
              </a:rPr>
              <a:t>loud Database</a:t>
            </a:r>
          </a:p>
        </p:txBody>
      </p:sp>
      <p:sp>
        <p:nvSpPr>
          <p:cNvPr id="25" name="TextBox 24">
            <a:extLst>
              <a:ext uri="{FF2B5EF4-FFF2-40B4-BE49-F238E27FC236}">
                <a16:creationId xmlns:a16="http://schemas.microsoft.com/office/drawing/2014/main" id="{A446FFBC-D74B-EC88-DBBB-027F495DEA12}"/>
              </a:ext>
            </a:extLst>
          </p:cNvPr>
          <p:cNvSpPr txBox="1"/>
          <p:nvPr/>
        </p:nvSpPr>
        <p:spPr>
          <a:xfrm>
            <a:off x="14272122" y="6609737"/>
            <a:ext cx="2705130" cy="1567096"/>
          </a:xfrm>
          <a:prstGeom prst="rect">
            <a:avLst/>
          </a:prstGeom>
          <a:noFill/>
        </p:spPr>
        <p:txBody>
          <a:bodyPr wrap="square">
            <a:spAutoFit/>
          </a:bodyPr>
          <a:lstStyle/>
          <a:p>
            <a:pPr marL="0" lvl="0" indent="0" algn="ctr">
              <a:lnSpc>
                <a:spcPts val="2316"/>
              </a:lnSpc>
              <a:spcBef>
                <a:spcPct val="0"/>
              </a:spcBef>
            </a:pPr>
            <a:r>
              <a:rPr lang="en-US" sz="2120" u="none" strike="noStrike" spc="-82" dirty="0">
                <a:solidFill>
                  <a:srgbClr val="FFFBF7"/>
                </a:solidFill>
                <a:latin typeface="Open Sauce"/>
                <a:ea typeface="Open Sauce"/>
                <a:cs typeface="Open Sauce"/>
                <a:sym typeface="Open Sauce"/>
              </a:rPr>
              <a:t>Leading the main Cloud computing and operations and helping with Frontend</a:t>
            </a:r>
          </a:p>
        </p:txBody>
      </p:sp>
      <p:sp>
        <p:nvSpPr>
          <p:cNvPr id="28" name="Freeform 4">
            <a:extLst>
              <a:ext uri="{FF2B5EF4-FFF2-40B4-BE49-F238E27FC236}">
                <a16:creationId xmlns:a16="http://schemas.microsoft.com/office/drawing/2014/main" id="{230A5A25-CD88-4915-EA29-F90D8ECF122C}"/>
              </a:ext>
            </a:extLst>
          </p:cNvPr>
          <p:cNvSpPr/>
          <p:nvPr/>
        </p:nvSpPr>
        <p:spPr>
          <a:xfrm>
            <a:off x="1821778" y="2821800"/>
            <a:ext cx="2152987" cy="2232380"/>
          </a:xfrm>
          <a:custGeom>
            <a:avLst/>
            <a:gdLst/>
            <a:ahLst/>
            <a:cxnLst/>
            <a:rect l="l" t="t" r="r" b="b"/>
            <a:pathLst>
              <a:path w="6677338" h="3405443">
                <a:moveTo>
                  <a:pt x="0" y="0"/>
                </a:moveTo>
                <a:lnTo>
                  <a:pt x="6677338" y="0"/>
                </a:lnTo>
                <a:lnTo>
                  <a:pt x="6677338" y="3405443"/>
                </a:lnTo>
                <a:lnTo>
                  <a:pt x="0" y="3405443"/>
                </a:lnTo>
                <a:lnTo>
                  <a:pt x="0" y="0"/>
                </a:lnTo>
                <a:close/>
              </a:path>
            </a:pathLst>
          </a:custGeom>
          <a:blipFill>
            <a:blip r:embed="rId4"/>
            <a:stretch>
              <a:fillRect/>
            </a:stretch>
          </a:blipFill>
          <a:ln w="38100" cap="rnd">
            <a:solidFill>
              <a:srgbClr val="DEFF81"/>
            </a:solidFill>
            <a:prstDash val="solid"/>
            <a:round/>
          </a:ln>
        </p:spPr>
      </p:sp>
      <p:pic>
        <p:nvPicPr>
          <p:cNvPr id="29" name="Picture 28">
            <a:extLst>
              <a:ext uri="{FF2B5EF4-FFF2-40B4-BE49-F238E27FC236}">
                <a16:creationId xmlns:a16="http://schemas.microsoft.com/office/drawing/2014/main" id="{9D369658-5113-E9B1-7F76-F573EEAF69B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8051" b="20323"/>
          <a:stretch/>
        </p:blipFill>
        <p:spPr bwMode="auto">
          <a:xfrm>
            <a:off x="1841303" y="2821800"/>
            <a:ext cx="2133600" cy="2240280"/>
          </a:xfrm>
          <a:prstGeom prst="rect">
            <a:avLst/>
          </a:prstGeom>
          <a:noFill/>
          <a:ln>
            <a:noFill/>
          </a:ln>
          <a:extLst>
            <a:ext uri="{53640926-AAD7-44D8-BBD7-CCE9431645EC}">
              <a14:shadowObscured xmlns:a14="http://schemas.microsoft.com/office/drawing/2010/main"/>
            </a:ext>
          </a:extLst>
        </p:spPr>
      </p:pic>
      <p:sp>
        <p:nvSpPr>
          <p:cNvPr id="30" name="Freeform 4">
            <a:extLst>
              <a:ext uri="{FF2B5EF4-FFF2-40B4-BE49-F238E27FC236}">
                <a16:creationId xmlns:a16="http://schemas.microsoft.com/office/drawing/2014/main" id="{1202C623-DC5C-7D6F-284C-4FF7D7BBEA88}"/>
              </a:ext>
            </a:extLst>
          </p:cNvPr>
          <p:cNvSpPr/>
          <p:nvPr/>
        </p:nvSpPr>
        <p:spPr>
          <a:xfrm>
            <a:off x="5899147" y="2843178"/>
            <a:ext cx="2152987" cy="2193634"/>
          </a:xfrm>
          <a:custGeom>
            <a:avLst/>
            <a:gdLst/>
            <a:ahLst/>
            <a:cxnLst/>
            <a:rect l="l" t="t" r="r" b="b"/>
            <a:pathLst>
              <a:path w="6677338" h="3405443">
                <a:moveTo>
                  <a:pt x="0" y="0"/>
                </a:moveTo>
                <a:lnTo>
                  <a:pt x="6677338" y="0"/>
                </a:lnTo>
                <a:lnTo>
                  <a:pt x="6677338" y="3405443"/>
                </a:lnTo>
                <a:lnTo>
                  <a:pt x="0" y="3405443"/>
                </a:lnTo>
                <a:lnTo>
                  <a:pt x="0" y="0"/>
                </a:lnTo>
                <a:close/>
              </a:path>
            </a:pathLst>
          </a:custGeom>
          <a:blipFill>
            <a:blip r:embed="rId4"/>
            <a:stretch>
              <a:fillRect/>
            </a:stretch>
          </a:blipFill>
          <a:ln w="38100" cap="rnd">
            <a:solidFill>
              <a:srgbClr val="DEFF81"/>
            </a:solidFill>
            <a:prstDash val="solid"/>
            <a:round/>
          </a:ln>
        </p:spPr>
      </p:sp>
      <p:sp>
        <p:nvSpPr>
          <p:cNvPr id="32" name="Freeform 4">
            <a:extLst>
              <a:ext uri="{FF2B5EF4-FFF2-40B4-BE49-F238E27FC236}">
                <a16:creationId xmlns:a16="http://schemas.microsoft.com/office/drawing/2014/main" id="{F563C24C-CFCF-2868-EE43-1E76F218DD6E}"/>
              </a:ext>
            </a:extLst>
          </p:cNvPr>
          <p:cNvSpPr/>
          <p:nvPr/>
        </p:nvSpPr>
        <p:spPr>
          <a:xfrm>
            <a:off x="14422413" y="2845568"/>
            <a:ext cx="2152987" cy="2232380"/>
          </a:xfrm>
          <a:custGeom>
            <a:avLst/>
            <a:gdLst/>
            <a:ahLst/>
            <a:cxnLst/>
            <a:rect l="l" t="t" r="r" b="b"/>
            <a:pathLst>
              <a:path w="6677338" h="3405443">
                <a:moveTo>
                  <a:pt x="0" y="0"/>
                </a:moveTo>
                <a:lnTo>
                  <a:pt x="6677338" y="0"/>
                </a:lnTo>
                <a:lnTo>
                  <a:pt x="6677338" y="3405443"/>
                </a:lnTo>
                <a:lnTo>
                  <a:pt x="0" y="3405443"/>
                </a:lnTo>
                <a:lnTo>
                  <a:pt x="0" y="0"/>
                </a:lnTo>
                <a:close/>
              </a:path>
            </a:pathLst>
          </a:custGeom>
          <a:blipFill>
            <a:blip r:embed="rId4"/>
            <a:stretch>
              <a:fillRect/>
            </a:stretch>
          </a:blipFill>
          <a:ln w="38100" cap="rnd">
            <a:solidFill>
              <a:srgbClr val="DEFF81"/>
            </a:solidFill>
            <a:prstDash val="solid"/>
            <a:round/>
          </a:ln>
        </p:spPr>
      </p:sp>
      <p:sp>
        <p:nvSpPr>
          <p:cNvPr id="34" name="Freeform 4">
            <a:extLst>
              <a:ext uri="{FF2B5EF4-FFF2-40B4-BE49-F238E27FC236}">
                <a16:creationId xmlns:a16="http://schemas.microsoft.com/office/drawing/2014/main" id="{09CB05C6-591B-DACB-5BBC-D9C9B9D430A6}"/>
              </a:ext>
            </a:extLst>
          </p:cNvPr>
          <p:cNvSpPr/>
          <p:nvPr/>
        </p:nvSpPr>
        <p:spPr>
          <a:xfrm>
            <a:off x="10230776" y="2906878"/>
            <a:ext cx="2007754" cy="2111388"/>
          </a:xfrm>
          <a:custGeom>
            <a:avLst/>
            <a:gdLst/>
            <a:ahLst/>
            <a:cxnLst/>
            <a:rect l="l" t="t" r="r" b="b"/>
            <a:pathLst>
              <a:path w="6677338" h="3405443">
                <a:moveTo>
                  <a:pt x="0" y="0"/>
                </a:moveTo>
                <a:lnTo>
                  <a:pt x="6677338" y="0"/>
                </a:lnTo>
                <a:lnTo>
                  <a:pt x="6677338" y="3405443"/>
                </a:lnTo>
                <a:lnTo>
                  <a:pt x="0" y="3405443"/>
                </a:lnTo>
                <a:lnTo>
                  <a:pt x="0" y="0"/>
                </a:lnTo>
                <a:close/>
              </a:path>
            </a:pathLst>
          </a:custGeom>
          <a:blipFill>
            <a:blip r:embed="rId4"/>
            <a:stretch>
              <a:fillRect/>
            </a:stretch>
          </a:blipFill>
          <a:ln w="38100" cap="rnd">
            <a:solidFill>
              <a:srgbClr val="DEFF81"/>
            </a:solidFill>
            <a:prstDash val="solid"/>
            <a:round/>
          </a:ln>
        </p:spPr>
      </p:sp>
      <p:pic>
        <p:nvPicPr>
          <p:cNvPr id="36" name="Picture 35">
            <a:extLst>
              <a:ext uri="{FF2B5EF4-FFF2-40B4-BE49-F238E27FC236}">
                <a16:creationId xmlns:a16="http://schemas.microsoft.com/office/drawing/2014/main" id="{31D6618B-5897-1AD9-36EF-0073AF10C6B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3626" y="2879682"/>
            <a:ext cx="2133600" cy="2133600"/>
          </a:xfrm>
          <a:prstGeom prst="rect">
            <a:avLst/>
          </a:prstGeom>
          <a:noFill/>
          <a:ln>
            <a:noFill/>
          </a:ln>
        </p:spPr>
      </p:pic>
      <p:pic>
        <p:nvPicPr>
          <p:cNvPr id="37" name="Picture 36">
            <a:extLst>
              <a:ext uri="{FF2B5EF4-FFF2-40B4-BE49-F238E27FC236}">
                <a16:creationId xmlns:a16="http://schemas.microsoft.com/office/drawing/2014/main" id="{2FBE5187-D5B0-9BBB-9C9E-38BC79A63E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32106" y="2855655"/>
            <a:ext cx="2133600" cy="2206425"/>
          </a:xfrm>
          <a:prstGeom prst="rect">
            <a:avLst/>
          </a:prstGeom>
          <a:noFill/>
          <a:ln>
            <a:noFill/>
          </a:ln>
        </p:spPr>
      </p:pic>
      <p:pic>
        <p:nvPicPr>
          <p:cNvPr id="38" name="Picture 37">
            <a:extLst>
              <a:ext uri="{FF2B5EF4-FFF2-40B4-BE49-F238E27FC236}">
                <a16:creationId xmlns:a16="http://schemas.microsoft.com/office/drawing/2014/main" id="{8CB1ED2A-AE06-DB2D-5081-4E145AADDE2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714" t="10531" r="10357" b="6357"/>
          <a:stretch/>
        </p:blipFill>
        <p:spPr bwMode="auto">
          <a:xfrm>
            <a:off x="10265585" y="2906878"/>
            <a:ext cx="1972945" cy="209550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5" name="TextBox 5"/>
          <p:cNvSpPr txBox="1"/>
          <p:nvPr/>
        </p:nvSpPr>
        <p:spPr>
          <a:xfrm>
            <a:off x="2304227" y="3549081"/>
            <a:ext cx="13679546" cy="2242990"/>
          </a:xfrm>
          <a:prstGeom prst="rect">
            <a:avLst/>
          </a:prstGeom>
        </p:spPr>
        <p:txBody>
          <a:bodyPr lIns="0" tIns="0" rIns="0" bIns="0" rtlCol="0" anchor="t">
            <a:spAutoFit/>
          </a:bodyPr>
          <a:lstStyle/>
          <a:p>
            <a:pPr algn="ctr">
              <a:lnSpc>
                <a:spcPts val="16212"/>
              </a:lnSpc>
            </a:pPr>
            <a:r>
              <a:rPr lang="en-US" sz="14873" b="1" dirty="0">
                <a:solidFill>
                  <a:srgbClr val="FFFBF7"/>
                </a:solidFill>
                <a:latin typeface="Poppins Bold"/>
                <a:ea typeface="Poppins Bold"/>
                <a:cs typeface="Poppins Bold"/>
                <a:sym typeface="Poppins Bold"/>
              </a:rPr>
              <a:t>THANK YOU</a:t>
            </a:r>
          </a:p>
        </p:txBody>
      </p:sp>
      <p:sp>
        <p:nvSpPr>
          <p:cNvPr id="8" name="Freeform 8"/>
          <p:cNvSpPr/>
          <p:nvPr/>
        </p:nvSpPr>
        <p:spPr>
          <a:xfrm rot="1511338">
            <a:off x="-1350763" y="6881922"/>
            <a:ext cx="5726213" cy="4752757"/>
          </a:xfrm>
          <a:custGeom>
            <a:avLst/>
            <a:gdLst/>
            <a:ahLst/>
            <a:cxnLst/>
            <a:rect l="l" t="t" r="r" b="b"/>
            <a:pathLst>
              <a:path w="5726213" h="4752757">
                <a:moveTo>
                  <a:pt x="0" y="0"/>
                </a:moveTo>
                <a:lnTo>
                  <a:pt x="5726213" y="0"/>
                </a:lnTo>
                <a:lnTo>
                  <a:pt x="5726213" y="4752756"/>
                </a:lnTo>
                <a:lnTo>
                  <a:pt x="0" y="4752756"/>
                </a:lnTo>
                <a:lnTo>
                  <a:pt x="0" y="0"/>
                </a:lnTo>
                <a:close/>
              </a:path>
            </a:pathLst>
          </a:custGeom>
          <a:blipFill>
            <a:blip r:embed="rId3"/>
            <a:stretch>
              <a:fillRect/>
            </a:stretch>
          </a:blipFill>
        </p:spPr>
      </p:sp>
      <p:sp>
        <p:nvSpPr>
          <p:cNvPr id="9" name="Freeform 9"/>
          <p:cNvSpPr/>
          <p:nvPr/>
        </p:nvSpPr>
        <p:spPr>
          <a:xfrm rot="-9172651">
            <a:off x="14370900" y="-1285019"/>
            <a:ext cx="5226996" cy="5759775"/>
          </a:xfrm>
          <a:custGeom>
            <a:avLst/>
            <a:gdLst/>
            <a:ahLst/>
            <a:cxnLst/>
            <a:rect l="l" t="t" r="r" b="b"/>
            <a:pathLst>
              <a:path w="5226996" h="5759775">
                <a:moveTo>
                  <a:pt x="0" y="0"/>
                </a:moveTo>
                <a:lnTo>
                  <a:pt x="5226996" y="0"/>
                </a:lnTo>
                <a:lnTo>
                  <a:pt x="5226996" y="5759776"/>
                </a:lnTo>
                <a:lnTo>
                  <a:pt x="0" y="5759776"/>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grpSp>
        <p:nvGrpSpPr>
          <p:cNvPr id="4" name="Group 4"/>
          <p:cNvGrpSpPr/>
          <p:nvPr/>
        </p:nvGrpSpPr>
        <p:grpSpPr>
          <a:xfrm>
            <a:off x="10647752" y="1934226"/>
            <a:ext cx="7237510" cy="72375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r="-24906"/>
              </a:stretch>
            </a:blipFill>
            <a:ln w="238125" cap="sq">
              <a:solidFill>
                <a:srgbClr val="0B5304"/>
              </a:solidFill>
              <a:prstDash val="solid"/>
              <a:miter/>
            </a:ln>
          </p:spPr>
        </p:sp>
      </p:grpSp>
      <p:sp>
        <p:nvSpPr>
          <p:cNvPr id="6" name="TextBox 6"/>
          <p:cNvSpPr txBox="1"/>
          <p:nvPr/>
        </p:nvSpPr>
        <p:spPr>
          <a:xfrm>
            <a:off x="990600" y="3578200"/>
            <a:ext cx="7772400" cy="5121846"/>
          </a:xfrm>
          <a:prstGeom prst="rect">
            <a:avLst/>
          </a:prstGeom>
        </p:spPr>
        <p:txBody>
          <a:bodyPr wrap="square" lIns="0" tIns="0" rIns="0" bIns="0" rtlCol="0" anchor="t">
            <a:spAutoFit/>
          </a:bodyPr>
          <a:lstStyle/>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Modern agriculture is increasingly challenged by unpredictable weather patterns, inefficient use of resources, and the growing demand for higher crop yields. Traditional farming methods often rely on manual monitoring and decision-making, which are time-consuming, error-prone, and lack scalability. While some farmers use standalone IoT devices for localized monitoring, these systems are often fragmented, costly, and lack integration with cloud infrastructure. The absence of real-time data collection and automated decision-making severely limits the potential for efficient resource management and sustainable farming practices. There is a critical need for a cost-effective, scalable, and integrated solution that combines sensor networks, cloud computing, and data analytics to provide real-time insights and automate agricultural processes for improved productivity and sustainability.</a:t>
            </a:r>
          </a:p>
        </p:txBody>
      </p:sp>
      <p:sp>
        <p:nvSpPr>
          <p:cNvPr id="7" name="Freeform 7"/>
          <p:cNvSpPr/>
          <p:nvPr/>
        </p:nvSpPr>
        <p:spPr>
          <a:xfrm rot="638417">
            <a:off x="8163805" y="7184611"/>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3"/>
            <a:stretch>
              <a:fillRect/>
            </a:stretch>
          </a:blipFill>
        </p:spPr>
      </p:sp>
      <p:sp>
        <p:nvSpPr>
          <p:cNvPr id="8" name="Freeform 8"/>
          <p:cNvSpPr/>
          <p:nvPr/>
        </p:nvSpPr>
        <p:spPr>
          <a:xfrm rot="-1968874">
            <a:off x="14981820" y="1305203"/>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4"/>
            <a:stretch>
              <a:fillRect/>
            </a:stretch>
          </a:blipFill>
        </p:spPr>
      </p:sp>
      <p:sp>
        <p:nvSpPr>
          <p:cNvPr id="9" name="Freeform 9"/>
          <p:cNvSpPr/>
          <p:nvPr/>
        </p:nvSpPr>
        <p:spPr>
          <a:xfrm>
            <a:off x="17193338" y="1028700"/>
            <a:ext cx="1094662" cy="2178431"/>
          </a:xfrm>
          <a:custGeom>
            <a:avLst/>
            <a:gdLst/>
            <a:ahLst/>
            <a:cxnLst/>
            <a:rect l="l" t="t" r="r" b="b"/>
            <a:pathLst>
              <a:path w="1094662" h="2178431">
                <a:moveTo>
                  <a:pt x="0" y="0"/>
                </a:moveTo>
                <a:lnTo>
                  <a:pt x="1094662" y="0"/>
                </a:lnTo>
                <a:lnTo>
                  <a:pt x="1094662" y="2178431"/>
                </a:lnTo>
                <a:lnTo>
                  <a:pt x="0" y="2178431"/>
                </a:lnTo>
                <a:lnTo>
                  <a:pt x="0" y="0"/>
                </a:lnTo>
                <a:close/>
              </a:path>
            </a:pathLst>
          </a:custGeom>
          <a:blipFill>
            <a:blip r:embed="rId5"/>
            <a:stretch>
              <a:fillRect/>
            </a:stretch>
          </a:blipFill>
        </p:spPr>
      </p:sp>
      <p:sp>
        <p:nvSpPr>
          <p:cNvPr id="10" name="TextBox 10"/>
          <p:cNvSpPr txBox="1"/>
          <p:nvPr/>
        </p:nvSpPr>
        <p:spPr>
          <a:xfrm>
            <a:off x="838200" y="594485"/>
            <a:ext cx="11582400" cy="1393202"/>
          </a:xfrm>
          <a:prstGeom prst="rect">
            <a:avLst/>
          </a:prstGeom>
        </p:spPr>
        <p:txBody>
          <a:bodyPr wrap="square" lIns="0" tIns="0" rIns="0" bIns="0" rtlCol="0" anchor="t">
            <a:spAutoFit/>
          </a:bodyPr>
          <a:lstStyle/>
          <a:p>
            <a:pPr algn="l">
              <a:lnSpc>
                <a:spcPts val="11200"/>
              </a:lnSpc>
            </a:pPr>
            <a:r>
              <a:rPr lang="en-US" sz="8800" b="1" dirty="0">
                <a:solidFill>
                  <a:srgbClr val="0B5304"/>
                </a:solidFill>
                <a:effectLst>
                  <a:outerShdw blurRad="38100" dist="38100" dir="2700000" algn="tl">
                    <a:srgbClr val="000000">
                      <a:alpha val="43137"/>
                    </a:srgbClr>
                  </a:outerShdw>
                </a:effectLst>
                <a:latin typeface="Poppins Bold"/>
                <a:ea typeface="Poppins Bold"/>
                <a:cs typeface="Poppins Bold"/>
                <a:sym typeface="Poppins Bold"/>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4"/>
          <p:cNvGrpSpPr/>
          <p:nvPr/>
        </p:nvGrpSpPr>
        <p:grpSpPr>
          <a:xfrm>
            <a:off x="1686148" y="3763724"/>
            <a:ext cx="5209476" cy="830190"/>
            <a:chOff x="0" y="0"/>
            <a:chExt cx="1837972" cy="292902"/>
          </a:xfrm>
        </p:grpSpPr>
        <p:sp>
          <p:nvSpPr>
            <p:cNvPr id="5" name="Freeform 5"/>
            <p:cNvSpPr/>
            <p:nvPr/>
          </p:nvSpPr>
          <p:spPr>
            <a:xfrm>
              <a:off x="0" y="0"/>
              <a:ext cx="1837972" cy="292902"/>
            </a:xfrm>
            <a:custGeom>
              <a:avLst/>
              <a:gdLst/>
              <a:ahLst/>
              <a:cxnLst/>
              <a:rect l="l" t="t" r="r" b="b"/>
              <a:pathLst>
                <a:path w="1837972" h="292902">
                  <a:moveTo>
                    <a:pt x="138209" y="0"/>
                  </a:moveTo>
                  <a:lnTo>
                    <a:pt x="1699762" y="0"/>
                  </a:lnTo>
                  <a:cubicBezTo>
                    <a:pt x="1736418" y="0"/>
                    <a:pt x="1771572" y="14561"/>
                    <a:pt x="1797491" y="40481"/>
                  </a:cubicBezTo>
                  <a:cubicBezTo>
                    <a:pt x="1823410" y="66400"/>
                    <a:pt x="1837972" y="101554"/>
                    <a:pt x="1837972" y="138209"/>
                  </a:cubicBezTo>
                  <a:lnTo>
                    <a:pt x="1837972" y="154693"/>
                  </a:lnTo>
                  <a:cubicBezTo>
                    <a:pt x="1837972" y="231024"/>
                    <a:pt x="1776093" y="292902"/>
                    <a:pt x="1699762" y="292902"/>
                  </a:cubicBezTo>
                  <a:lnTo>
                    <a:pt x="138209" y="292902"/>
                  </a:lnTo>
                  <a:cubicBezTo>
                    <a:pt x="101554" y="292902"/>
                    <a:pt x="66400" y="278341"/>
                    <a:pt x="40481" y="252421"/>
                  </a:cubicBezTo>
                  <a:cubicBezTo>
                    <a:pt x="14561" y="226502"/>
                    <a:pt x="0" y="191348"/>
                    <a:pt x="0" y="154693"/>
                  </a:cubicBezTo>
                  <a:lnTo>
                    <a:pt x="0" y="138209"/>
                  </a:lnTo>
                  <a:cubicBezTo>
                    <a:pt x="0" y="101554"/>
                    <a:pt x="14561" y="66400"/>
                    <a:pt x="40481" y="40481"/>
                  </a:cubicBezTo>
                  <a:cubicBezTo>
                    <a:pt x="66400" y="14561"/>
                    <a:pt x="101554" y="0"/>
                    <a:pt x="138209" y="0"/>
                  </a:cubicBezTo>
                  <a:close/>
                </a:path>
              </a:pathLst>
            </a:custGeom>
            <a:solidFill>
              <a:srgbClr val="FFFBF7"/>
            </a:solidFill>
            <a:ln w="38100" cap="rnd">
              <a:solidFill>
                <a:srgbClr val="0B5304"/>
              </a:solidFill>
              <a:prstDash val="solid"/>
              <a:round/>
            </a:ln>
          </p:spPr>
        </p:sp>
        <p:sp>
          <p:nvSpPr>
            <p:cNvPr id="6" name="TextBox 6"/>
            <p:cNvSpPr txBox="1"/>
            <p:nvPr/>
          </p:nvSpPr>
          <p:spPr>
            <a:xfrm>
              <a:off x="0" y="-38100"/>
              <a:ext cx="1837972" cy="331002"/>
            </a:xfrm>
            <a:prstGeom prst="rect">
              <a:avLst/>
            </a:prstGeom>
          </p:spPr>
          <p:txBody>
            <a:bodyPr lIns="50800" tIns="50800" rIns="50800" bIns="50800" rtlCol="0" anchor="ctr"/>
            <a:lstStyle/>
            <a:p>
              <a:pPr marL="0" lvl="0" indent="0" algn="ctr">
                <a:lnSpc>
                  <a:spcPts val="2634"/>
                </a:lnSpc>
                <a:spcBef>
                  <a:spcPct val="0"/>
                </a:spcBef>
              </a:pPr>
              <a:endParaRPr/>
            </a:p>
          </p:txBody>
        </p:sp>
      </p:grpSp>
      <p:grpSp>
        <p:nvGrpSpPr>
          <p:cNvPr id="7" name="Group 7"/>
          <p:cNvGrpSpPr/>
          <p:nvPr/>
        </p:nvGrpSpPr>
        <p:grpSpPr>
          <a:xfrm>
            <a:off x="11083792" y="3763724"/>
            <a:ext cx="5209476" cy="830190"/>
            <a:chOff x="0" y="0"/>
            <a:chExt cx="1837972" cy="292902"/>
          </a:xfrm>
        </p:grpSpPr>
        <p:sp>
          <p:nvSpPr>
            <p:cNvPr id="8" name="Freeform 8"/>
            <p:cNvSpPr/>
            <p:nvPr/>
          </p:nvSpPr>
          <p:spPr>
            <a:xfrm>
              <a:off x="0" y="0"/>
              <a:ext cx="1837972" cy="292902"/>
            </a:xfrm>
            <a:custGeom>
              <a:avLst/>
              <a:gdLst/>
              <a:ahLst/>
              <a:cxnLst/>
              <a:rect l="l" t="t" r="r" b="b"/>
              <a:pathLst>
                <a:path w="1837972" h="292902">
                  <a:moveTo>
                    <a:pt x="138209" y="0"/>
                  </a:moveTo>
                  <a:lnTo>
                    <a:pt x="1699762" y="0"/>
                  </a:lnTo>
                  <a:cubicBezTo>
                    <a:pt x="1736418" y="0"/>
                    <a:pt x="1771572" y="14561"/>
                    <a:pt x="1797491" y="40481"/>
                  </a:cubicBezTo>
                  <a:cubicBezTo>
                    <a:pt x="1823410" y="66400"/>
                    <a:pt x="1837972" y="101554"/>
                    <a:pt x="1837972" y="138209"/>
                  </a:cubicBezTo>
                  <a:lnTo>
                    <a:pt x="1837972" y="154693"/>
                  </a:lnTo>
                  <a:cubicBezTo>
                    <a:pt x="1837972" y="231024"/>
                    <a:pt x="1776093" y="292902"/>
                    <a:pt x="1699762" y="292902"/>
                  </a:cubicBezTo>
                  <a:lnTo>
                    <a:pt x="138209" y="292902"/>
                  </a:lnTo>
                  <a:cubicBezTo>
                    <a:pt x="101554" y="292902"/>
                    <a:pt x="66400" y="278341"/>
                    <a:pt x="40481" y="252421"/>
                  </a:cubicBezTo>
                  <a:cubicBezTo>
                    <a:pt x="14561" y="226502"/>
                    <a:pt x="0" y="191348"/>
                    <a:pt x="0" y="154693"/>
                  </a:cubicBezTo>
                  <a:lnTo>
                    <a:pt x="0" y="138209"/>
                  </a:lnTo>
                  <a:cubicBezTo>
                    <a:pt x="0" y="101554"/>
                    <a:pt x="14561" y="66400"/>
                    <a:pt x="40481" y="40481"/>
                  </a:cubicBezTo>
                  <a:cubicBezTo>
                    <a:pt x="66400" y="14561"/>
                    <a:pt x="101554" y="0"/>
                    <a:pt x="138209" y="0"/>
                  </a:cubicBezTo>
                  <a:close/>
                </a:path>
              </a:pathLst>
            </a:custGeom>
            <a:solidFill>
              <a:srgbClr val="FFFBF7"/>
            </a:solidFill>
            <a:ln w="38100" cap="rnd">
              <a:solidFill>
                <a:srgbClr val="0B5304"/>
              </a:solidFill>
              <a:prstDash val="solid"/>
              <a:round/>
            </a:ln>
          </p:spPr>
        </p:sp>
        <p:sp>
          <p:nvSpPr>
            <p:cNvPr id="9" name="TextBox 9"/>
            <p:cNvSpPr txBox="1"/>
            <p:nvPr/>
          </p:nvSpPr>
          <p:spPr>
            <a:xfrm>
              <a:off x="0" y="-38100"/>
              <a:ext cx="1837972" cy="331002"/>
            </a:xfrm>
            <a:prstGeom prst="rect">
              <a:avLst/>
            </a:prstGeom>
          </p:spPr>
          <p:txBody>
            <a:bodyPr lIns="50800" tIns="50800" rIns="50800" bIns="50800" rtlCol="0" anchor="ctr"/>
            <a:lstStyle/>
            <a:p>
              <a:pPr marL="0" lvl="0" indent="0" algn="ctr">
                <a:lnSpc>
                  <a:spcPts val="2634"/>
                </a:lnSpc>
                <a:spcBef>
                  <a:spcPct val="0"/>
                </a:spcBef>
              </a:pPr>
              <a:endParaRPr/>
            </a:p>
          </p:txBody>
        </p:sp>
      </p:grpSp>
      <p:sp>
        <p:nvSpPr>
          <p:cNvPr id="13" name="Freeform 13"/>
          <p:cNvSpPr/>
          <p:nvPr/>
        </p:nvSpPr>
        <p:spPr>
          <a:xfrm>
            <a:off x="2810301" y="3891864"/>
            <a:ext cx="616654" cy="573910"/>
          </a:xfrm>
          <a:custGeom>
            <a:avLst/>
            <a:gdLst/>
            <a:ahLst/>
            <a:cxnLst/>
            <a:rect l="l" t="t" r="r" b="b"/>
            <a:pathLst>
              <a:path w="616654" h="573910">
                <a:moveTo>
                  <a:pt x="0" y="0"/>
                </a:moveTo>
                <a:lnTo>
                  <a:pt x="616654" y="0"/>
                </a:lnTo>
                <a:lnTo>
                  <a:pt x="616654" y="573910"/>
                </a:lnTo>
                <a:lnTo>
                  <a:pt x="0" y="573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7874918">
            <a:off x="15190124" y="-1211274"/>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4"/>
            <a:stretch>
              <a:fillRect/>
            </a:stretch>
          </a:blipFill>
        </p:spPr>
      </p:sp>
      <p:sp>
        <p:nvSpPr>
          <p:cNvPr id="17" name="Freeform 17"/>
          <p:cNvSpPr/>
          <p:nvPr/>
        </p:nvSpPr>
        <p:spPr>
          <a:xfrm rot="1208100">
            <a:off x="6430109" y="7830479"/>
            <a:ext cx="3751473" cy="4993641"/>
          </a:xfrm>
          <a:custGeom>
            <a:avLst/>
            <a:gdLst/>
            <a:ahLst/>
            <a:cxnLst/>
            <a:rect l="l" t="t" r="r" b="b"/>
            <a:pathLst>
              <a:path w="3751473" h="4993641">
                <a:moveTo>
                  <a:pt x="0" y="0"/>
                </a:moveTo>
                <a:lnTo>
                  <a:pt x="3751473" y="0"/>
                </a:lnTo>
                <a:lnTo>
                  <a:pt x="3751473" y="4993641"/>
                </a:lnTo>
                <a:lnTo>
                  <a:pt x="0" y="4993641"/>
                </a:lnTo>
                <a:lnTo>
                  <a:pt x="0" y="0"/>
                </a:lnTo>
                <a:close/>
              </a:path>
            </a:pathLst>
          </a:custGeom>
          <a:blipFill>
            <a:blip r:embed="rId5"/>
            <a:stretch>
              <a:fillRect/>
            </a:stretch>
          </a:blipFill>
        </p:spPr>
      </p:sp>
      <p:sp>
        <p:nvSpPr>
          <p:cNvPr id="18" name="Freeform 18"/>
          <p:cNvSpPr/>
          <p:nvPr/>
        </p:nvSpPr>
        <p:spPr>
          <a:xfrm rot="-10056823">
            <a:off x="15148064" y="1902279"/>
            <a:ext cx="897453" cy="1785977"/>
          </a:xfrm>
          <a:custGeom>
            <a:avLst/>
            <a:gdLst/>
            <a:ahLst/>
            <a:cxnLst/>
            <a:rect l="l" t="t" r="r" b="b"/>
            <a:pathLst>
              <a:path w="897453" h="1785977">
                <a:moveTo>
                  <a:pt x="0" y="0"/>
                </a:moveTo>
                <a:lnTo>
                  <a:pt x="897453" y="0"/>
                </a:lnTo>
                <a:lnTo>
                  <a:pt x="897453" y="1785976"/>
                </a:lnTo>
                <a:lnTo>
                  <a:pt x="0" y="1785976"/>
                </a:lnTo>
                <a:lnTo>
                  <a:pt x="0" y="0"/>
                </a:lnTo>
                <a:close/>
              </a:path>
            </a:pathLst>
          </a:custGeom>
          <a:blipFill>
            <a:blip r:embed="rId6"/>
            <a:stretch>
              <a:fillRect/>
            </a:stretch>
          </a:blipFill>
        </p:spPr>
      </p:sp>
      <p:sp>
        <p:nvSpPr>
          <p:cNvPr id="19" name="Freeform 19"/>
          <p:cNvSpPr/>
          <p:nvPr/>
        </p:nvSpPr>
        <p:spPr>
          <a:xfrm rot="-8824847">
            <a:off x="13537927" y="14302"/>
            <a:ext cx="1345346" cy="705466"/>
          </a:xfrm>
          <a:custGeom>
            <a:avLst/>
            <a:gdLst/>
            <a:ahLst/>
            <a:cxnLst/>
            <a:rect l="l" t="t" r="r" b="b"/>
            <a:pathLst>
              <a:path w="1345346" h="705466">
                <a:moveTo>
                  <a:pt x="0" y="0"/>
                </a:moveTo>
                <a:lnTo>
                  <a:pt x="1345346" y="0"/>
                </a:lnTo>
                <a:lnTo>
                  <a:pt x="1345346" y="705466"/>
                </a:lnTo>
                <a:lnTo>
                  <a:pt x="0" y="705466"/>
                </a:lnTo>
                <a:lnTo>
                  <a:pt x="0" y="0"/>
                </a:lnTo>
                <a:close/>
              </a:path>
            </a:pathLst>
          </a:custGeom>
          <a:blipFill>
            <a:blip r:embed="rId7"/>
            <a:stretch>
              <a:fillRect/>
            </a:stretch>
          </a:blipFill>
        </p:spPr>
      </p:sp>
      <p:sp>
        <p:nvSpPr>
          <p:cNvPr id="20" name="Freeform 20"/>
          <p:cNvSpPr/>
          <p:nvPr/>
        </p:nvSpPr>
        <p:spPr>
          <a:xfrm rot="-7016741">
            <a:off x="11472689" y="8238123"/>
            <a:ext cx="1154270" cy="2089176"/>
          </a:xfrm>
          <a:custGeom>
            <a:avLst/>
            <a:gdLst/>
            <a:ahLst/>
            <a:cxnLst/>
            <a:rect l="l" t="t" r="r" b="b"/>
            <a:pathLst>
              <a:path w="1154270" h="2089176">
                <a:moveTo>
                  <a:pt x="0" y="0"/>
                </a:moveTo>
                <a:lnTo>
                  <a:pt x="1154270" y="0"/>
                </a:lnTo>
                <a:lnTo>
                  <a:pt x="1154270" y="2089177"/>
                </a:lnTo>
                <a:lnTo>
                  <a:pt x="0" y="2089177"/>
                </a:lnTo>
                <a:lnTo>
                  <a:pt x="0" y="0"/>
                </a:lnTo>
                <a:close/>
              </a:path>
            </a:pathLst>
          </a:custGeom>
          <a:blipFill>
            <a:blip r:embed="rId8"/>
            <a:stretch>
              <a:fillRect/>
            </a:stretch>
          </a:blipFill>
        </p:spPr>
      </p:sp>
      <p:sp>
        <p:nvSpPr>
          <p:cNvPr id="21" name="TextBox 21"/>
          <p:cNvSpPr txBox="1"/>
          <p:nvPr/>
        </p:nvSpPr>
        <p:spPr>
          <a:xfrm>
            <a:off x="3200400" y="141893"/>
            <a:ext cx="11322132" cy="1364476"/>
          </a:xfrm>
          <a:prstGeom prst="rect">
            <a:avLst/>
          </a:prstGeom>
        </p:spPr>
        <p:txBody>
          <a:bodyPr lIns="0" tIns="0" rIns="0" bIns="0" rtlCol="0" anchor="t">
            <a:spAutoFit/>
          </a:bodyPr>
          <a:lstStyle/>
          <a:p>
            <a:pPr algn="ctr">
              <a:lnSpc>
                <a:spcPts val="11200"/>
              </a:lnSpc>
            </a:pPr>
            <a:r>
              <a:rPr lang="en-US" sz="8000" b="1" dirty="0">
                <a:solidFill>
                  <a:srgbClr val="0B5304"/>
                </a:solidFill>
                <a:effectLst>
                  <a:outerShdw blurRad="38100" dist="38100" dir="2700000" algn="tl">
                    <a:srgbClr val="000000">
                      <a:alpha val="43137"/>
                    </a:srgbClr>
                  </a:outerShdw>
                </a:effectLst>
                <a:latin typeface="Poppins Bold"/>
                <a:ea typeface="Poppins Bold"/>
                <a:cs typeface="Poppins Bold"/>
                <a:sym typeface="Poppins Bold"/>
              </a:rPr>
              <a:t>Phases of Project</a:t>
            </a:r>
          </a:p>
        </p:txBody>
      </p:sp>
      <p:sp>
        <p:nvSpPr>
          <p:cNvPr id="22" name="TextBox 22"/>
          <p:cNvSpPr txBox="1"/>
          <p:nvPr/>
        </p:nvSpPr>
        <p:spPr>
          <a:xfrm>
            <a:off x="1686148" y="5143500"/>
            <a:ext cx="7187261" cy="2359620"/>
          </a:xfrm>
          <a:prstGeom prst="rect">
            <a:avLst/>
          </a:prstGeom>
        </p:spPr>
        <p:txBody>
          <a:bodyPr lIns="0" tIns="0" rIns="0" bIns="0" rtlCol="0" anchor="t">
            <a:spAutoFit/>
          </a:bodyPr>
          <a:lstStyle/>
          <a:p>
            <a:pPr marL="0" lvl="0" indent="0" algn="just">
              <a:lnSpc>
                <a:spcPts val="2316"/>
              </a:lnSpc>
              <a:spcBef>
                <a:spcPct val="0"/>
              </a:spcBef>
            </a:pPr>
            <a:r>
              <a:rPr lang="en-US" sz="3200" b="1" u="none" strike="noStrike" spc="-82" dirty="0">
                <a:solidFill>
                  <a:srgbClr val="0B5304"/>
                </a:solidFill>
                <a:latin typeface="Open Sauce"/>
                <a:ea typeface="Open Sauce"/>
                <a:cs typeface="Open Sauce"/>
                <a:sym typeface="Open Sauce"/>
              </a:rPr>
              <a:t>Research and Initialization</a:t>
            </a:r>
          </a:p>
          <a:p>
            <a:pPr marL="0" lvl="0" indent="0" algn="just">
              <a:lnSpc>
                <a:spcPts val="2316"/>
              </a:lnSpc>
              <a:spcBef>
                <a:spcPct val="0"/>
              </a:spcBef>
            </a:pPr>
            <a:endParaRPr lang="en-US" sz="2124" b="1"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Understand the problems faced by farmers.</a:t>
            </a:r>
          </a:p>
          <a:p>
            <a:pPr marL="342900" lvl="0" indent="-342900" algn="just">
              <a:lnSpc>
                <a:spcPts val="2316"/>
              </a:lnSpc>
              <a:spcBef>
                <a:spcPct val="0"/>
              </a:spcBef>
              <a:buFont typeface="Arial" panose="020B0604020202020204" pitchFamily="34" charset="0"/>
              <a:buChar char="•"/>
            </a:pPr>
            <a:endParaRPr lang="en-US" sz="2124" u="none" strike="noStrike"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Identify required sensors, tools, and technologies.</a:t>
            </a:r>
          </a:p>
          <a:p>
            <a:pPr marL="342900" lvl="0" indent="-342900" algn="just">
              <a:lnSpc>
                <a:spcPts val="2316"/>
              </a:lnSpc>
              <a:spcBef>
                <a:spcPct val="0"/>
              </a:spcBef>
              <a:buFont typeface="Arial" panose="020B0604020202020204" pitchFamily="34" charset="0"/>
              <a:buChar char="•"/>
            </a:pPr>
            <a:endParaRPr lang="en-US" sz="2124" u="none" strike="noStrike"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Gather real-world data needs and existing solutions. </a:t>
            </a:r>
          </a:p>
          <a:p>
            <a:pPr lvl="0" algn="just">
              <a:lnSpc>
                <a:spcPts val="2316"/>
              </a:lnSpc>
              <a:spcBef>
                <a:spcPct val="0"/>
              </a:spcBef>
            </a:pPr>
            <a:endParaRPr lang="en-US" sz="2124" u="none" strike="noStrike" spc="-82" dirty="0">
              <a:solidFill>
                <a:srgbClr val="0B5304"/>
              </a:solidFill>
              <a:latin typeface="Open Sauce"/>
              <a:ea typeface="Open Sauce"/>
              <a:cs typeface="Open Sauce"/>
              <a:sym typeface="Open Sauce"/>
            </a:endParaRPr>
          </a:p>
        </p:txBody>
      </p:sp>
      <p:sp>
        <p:nvSpPr>
          <p:cNvPr id="23" name="TextBox 23"/>
          <p:cNvSpPr txBox="1"/>
          <p:nvPr/>
        </p:nvSpPr>
        <p:spPr>
          <a:xfrm>
            <a:off x="10616969" y="5116869"/>
            <a:ext cx="7187261" cy="2064668"/>
          </a:xfrm>
          <a:prstGeom prst="rect">
            <a:avLst/>
          </a:prstGeom>
        </p:spPr>
        <p:txBody>
          <a:bodyPr lIns="0" tIns="0" rIns="0" bIns="0" rtlCol="0" anchor="t">
            <a:spAutoFit/>
          </a:bodyPr>
          <a:lstStyle/>
          <a:p>
            <a:pPr marL="0" lvl="0" indent="0" algn="just">
              <a:lnSpc>
                <a:spcPts val="2316"/>
              </a:lnSpc>
              <a:spcBef>
                <a:spcPct val="0"/>
              </a:spcBef>
            </a:pPr>
            <a:r>
              <a:rPr lang="en-US" sz="3200" b="1" spc="-82" dirty="0">
                <a:solidFill>
                  <a:srgbClr val="0B5304"/>
                </a:solidFill>
                <a:latin typeface="Open Sauce"/>
                <a:ea typeface="Open Sauce"/>
                <a:cs typeface="Open Sauce"/>
                <a:sym typeface="Open Sauce"/>
              </a:rPr>
              <a:t>System Design and Development</a:t>
            </a:r>
          </a:p>
          <a:p>
            <a:pPr marL="0" lvl="0" indent="0" algn="just">
              <a:lnSpc>
                <a:spcPts val="2316"/>
              </a:lnSpc>
              <a:spcBef>
                <a:spcPct val="0"/>
              </a:spcBef>
            </a:pPr>
            <a:endParaRPr lang="en-US" sz="2124" b="1"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Design the architecture (IoT + Cloud).</a:t>
            </a:r>
          </a:p>
          <a:p>
            <a:pPr marL="342900" lvl="0" indent="-342900" algn="just">
              <a:lnSpc>
                <a:spcPts val="2316"/>
              </a:lnSpc>
              <a:spcBef>
                <a:spcPct val="0"/>
              </a:spcBef>
              <a:buFont typeface="Arial" panose="020B0604020202020204" pitchFamily="34" charset="0"/>
              <a:buChar char="•"/>
            </a:pPr>
            <a:endParaRPr lang="en-US" sz="2124"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Develop or connect sensors and microcontrollers</a:t>
            </a:r>
          </a:p>
          <a:p>
            <a:pPr lvl="0" algn="just">
              <a:lnSpc>
                <a:spcPts val="2316"/>
              </a:lnSpc>
              <a:spcBef>
                <a:spcPct val="0"/>
              </a:spcBef>
            </a:pPr>
            <a:endParaRPr lang="en-US" sz="2124"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Set up cloud storage and data analytics platform.</a:t>
            </a:r>
          </a:p>
        </p:txBody>
      </p:sp>
      <p:sp>
        <p:nvSpPr>
          <p:cNvPr id="24" name="TextBox 24"/>
          <p:cNvSpPr txBox="1"/>
          <p:nvPr/>
        </p:nvSpPr>
        <p:spPr>
          <a:xfrm>
            <a:off x="3252155" y="4055228"/>
            <a:ext cx="2519317" cy="294953"/>
          </a:xfrm>
          <a:prstGeom prst="rect">
            <a:avLst/>
          </a:prstGeom>
        </p:spPr>
        <p:txBody>
          <a:bodyPr lIns="0" tIns="0" rIns="0" bIns="0" rtlCol="0" anchor="t">
            <a:spAutoFit/>
          </a:bodyPr>
          <a:lstStyle/>
          <a:p>
            <a:pPr marL="0" lvl="0" indent="0" algn="ctr">
              <a:lnSpc>
                <a:spcPts val="2316"/>
              </a:lnSpc>
              <a:spcBef>
                <a:spcPct val="0"/>
              </a:spcBef>
            </a:pPr>
            <a:r>
              <a:rPr lang="en-US" sz="2124" b="1" spc="-82" dirty="0">
                <a:solidFill>
                  <a:srgbClr val="0B5304"/>
                </a:solidFill>
                <a:latin typeface="Open Sauce Bold"/>
                <a:ea typeface="Open Sauce Bold"/>
                <a:cs typeface="Open Sauce Bold"/>
                <a:sym typeface="Open Sauce Bold"/>
              </a:rPr>
              <a:t>PHASE 01</a:t>
            </a:r>
          </a:p>
        </p:txBody>
      </p:sp>
      <p:sp>
        <p:nvSpPr>
          <p:cNvPr id="25" name="TextBox 25"/>
          <p:cNvSpPr txBox="1"/>
          <p:nvPr/>
        </p:nvSpPr>
        <p:spPr>
          <a:xfrm>
            <a:off x="12569373" y="4094891"/>
            <a:ext cx="2519317" cy="294953"/>
          </a:xfrm>
          <a:prstGeom prst="rect">
            <a:avLst/>
          </a:prstGeom>
        </p:spPr>
        <p:txBody>
          <a:bodyPr lIns="0" tIns="0" rIns="0" bIns="0" rtlCol="0" anchor="t">
            <a:spAutoFit/>
          </a:bodyPr>
          <a:lstStyle/>
          <a:p>
            <a:pPr marL="0" lvl="0" indent="0" algn="ctr">
              <a:lnSpc>
                <a:spcPts val="2316"/>
              </a:lnSpc>
              <a:spcBef>
                <a:spcPct val="0"/>
              </a:spcBef>
            </a:pPr>
            <a:r>
              <a:rPr lang="en-US" sz="2124" b="1" spc="-82" dirty="0">
                <a:solidFill>
                  <a:srgbClr val="0B5304"/>
                </a:solidFill>
                <a:latin typeface="Open Sauce Bold"/>
                <a:ea typeface="Open Sauce Bold"/>
                <a:cs typeface="Open Sauce Bold"/>
                <a:sym typeface="Open Sauce Bold"/>
              </a:rPr>
              <a:t>PHASE 02</a:t>
            </a:r>
          </a:p>
        </p:txBody>
      </p:sp>
      <p:sp>
        <p:nvSpPr>
          <p:cNvPr id="29" name="Freeform 13">
            <a:extLst>
              <a:ext uri="{FF2B5EF4-FFF2-40B4-BE49-F238E27FC236}">
                <a16:creationId xmlns:a16="http://schemas.microsoft.com/office/drawing/2014/main" id="{A0F10912-FB47-2436-89D5-5C00D77AEF47}"/>
              </a:ext>
            </a:extLst>
          </p:cNvPr>
          <p:cNvSpPr/>
          <p:nvPr/>
        </p:nvSpPr>
        <p:spPr>
          <a:xfrm>
            <a:off x="12261046" y="3893535"/>
            <a:ext cx="616654" cy="573910"/>
          </a:xfrm>
          <a:custGeom>
            <a:avLst/>
            <a:gdLst/>
            <a:ahLst/>
            <a:cxnLst/>
            <a:rect l="l" t="t" r="r" b="b"/>
            <a:pathLst>
              <a:path w="616654" h="573910">
                <a:moveTo>
                  <a:pt x="0" y="0"/>
                </a:moveTo>
                <a:lnTo>
                  <a:pt x="616654" y="0"/>
                </a:lnTo>
                <a:lnTo>
                  <a:pt x="616654" y="573910"/>
                </a:lnTo>
                <a:lnTo>
                  <a:pt x="0" y="573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AF9DC6-9F28-6A5F-9095-71A44EEBBF0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35230B1A-57AC-8D87-D035-B0CB3B864153}"/>
              </a:ext>
            </a:extLst>
          </p:cNvPr>
          <p:cNvGrpSpPr/>
          <p:nvPr/>
        </p:nvGrpSpPr>
        <p:grpSpPr>
          <a:xfrm>
            <a:off x="1686148" y="3763724"/>
            <a:ext cx="5209476" cy="830190"/>
            <a:chOff x="0" y="0"/>
            <a:chExt cx="1837972" cy="292902"/>
          </a:xfrm>
        </p:grpSpPr>
        <p:sp>
          <p:nvSpPr>
            <p:cNvPr id="5" name="Freeform 5">
              <a:extLst>
                <a:ext uri="{FF2B5EF4-FFF2-40B4-BE49-F238E27FC236}">
                  <a16:creationId xmlns:a16="http://schemas.microsoft.com/office/drawing/2014/main" id="{72961F72-5659-291F-D46E-D48DEC02AF03}"/>
                </a:ext>
              </a:extLst>
            </p:cNvPr>
            <p:cNvSpPr/>
            <p:nvPr/>
          </p:nvSpPr>
          <p:spPr>
            <a:xfrm>
              <a:off x="0" y="0"/>
              <a:ext cx="1837972" cy="292902"/>
            </a:xfrm>
            <a:custGeom>
              <a:avLst/>
              <a:gdLst/>
              <a:ahLst/>
              <a:cxnLst/>
              <a:rect l="l" t="t" r="r" b="b"/>
              <a:pathLst>
                <a:path w="1837972" h="292902">
                  <a:moveTo>
                    <a:pt x="138209" y="0"/>
                  </a:moveTo>
                  <a:lnTo>
                    <a:pt x="1699762" y="0"/>
                  </a:lnTo>
                  <a:cubicBezTo>
                    <a:pt x="1736418" y="0"/>
                    <a:pt x="1771572" y="14561"/>
                    <a:pt x="1797491" y="40481"/>
                  </a:cubicBezTo>
                  <a:cubicBezTo>
                    <a:pt x="1823410" y="66400"/>
                    <a:pt x="1837972" y="101554"/>
                    <a:pt x="1837972" y="138209"/>
                  </a:cubicBezTo>
                  <a:lnTo>
                    <a:pt x="1837972" y="154693"/>
                  </a:lnTo>
                  <a:cubicBezTo>
                    <a:pt x="1837972" y="231024"/>
                    <a:pt x="1776093" y="292902"/>
                    <a:pt x="1699762" y="292902"/>
                  </a:cubicBezTo>
                  <a:lnTo>
                    <a:pt x="138209" y="292902"/>
                  </a:lnTo>
                  <a:cubicBezTo>
                    <a:pt x="101554" y="292902"/>
                    <a:pt x="66400" y="278341"/>
                    <a:pt x="40481" y="252421"/>
                  </a:cubicBezTo>
                  <a:cubicBezTo>
                    <a:pt x="14561" y="226502"/>
                    <a:pt x="0" y="191348"/>
                    <a:pt x="0" y="154693"/>
                  </a:cubicBezTo>
                  <a:lnTo>
                    <a:pt x="0" y="138209"/>
                  </a:lnTo>
                  <a:cubicBezTo>
                    <a:pt x="0" y="101554"/>
                    <a:pt x="14561" y="66400"/>
                    <a:pt x="40481" y="40481"/>
                  </a:cubicBezTo>
                  <a:cubicBezTo>
                    <a:pt x="66400" y="14561"/>
                    <a:pt x="101554" y="0"/>
                    <a:pt x="138209" y="0"/>
                  </a:cubicBezTo>
                  <a:close/>
                </a:path>
              </a:pathLst>
            </a:custGeom>
            <a:solidFill>
              <a:srgbClr val="FFFBF7"/>
            </a:solidFill>
            <a:ln w="38100" cap="rnd">
              <a:solidFill>
                <a:srgbClr val="0B5304"/>
              </a:solidFill>
              <a:prstDash val="solid"/>
              <a:round/>
            </a:ln>
          </p:spPr>
        </p:sp>
        <p:sp>
          <p:nvSpPr>
            <p:cNvPr id="6" name="TextBox 6">
              <a:extLst>
                <a:ext uri="{FF2B5EF4-FFF2-40B4-BE49-F238E27FC236}">
                  <a16:creationId xmlns:a16="http://schemas.microsoft.com/office/drawing/2014/main" id="{59431AA5-7190-E7F0-D224-98299A786D21}"/>
                </a:ext>
              </a:extLst>
            </p:cNvPr>
            <p:cNvSpPr txBox="1"/>
            <p:nvPr/>
          </p:nvSpPr>
          <p:spPr>
            <a:xfrm>
              <a:off x="0" y="-38100"/>
              <a:ext cx="1837972" cy="331002"/>
            </a:xfrm>
            <a:prstGeom prst="rect">
              <a:avLst/>
            </a:prstGeom>
          </p:spPr>
          <p:txBody>
            <a:bodyPr lIns="50800" tIns="50800" rIns="50800" bIns="50800" rtlCol="0" anchor="ctr"/>
            <a:lstStyle/>
            <a:p>
              <a:pPr marL="0" lvl="0" indent="0" algn="ctr">
                <a:lnSpc>
                  <a:spcPts val="2634"/>
                </a:lnSpc>
                <a:spcBef>
                  <a:spcPct val="0"/>
                </a:spcBef>
              </a:pPr>
              <a:endParaRPr/>
            </a:p>
          </p:txBody>
        </p:sp>
      </p:grpSp>
      <p:grpSp>
        <p:nvGrpSpPr>
          <p:cNvPr id="7" name="Group 7">
            <a:extLst>
              <a:ext uri="{FF2B5EF4-FFF2-40B4-BE49-F238E27FC236}">
                <a16:creationId xmlns:a16="http://schemas.microsoft.com/office/drawing/2014/main" id="{12BE9267-6F18-494A-7411-07C0C900744D}"/>
              </a:ext>
            </a:extLst>
          </p:cNvPr>
          <p:cNvGrpSpPr/>
          <p:nvPr/>
        </p:nvGrpSpPr>
        <p:grpSpPr>
          <a:xfrm>
            <a:off x="11083792" y="3763724"/>
            <a:ext cx="5209476" cy="830190"/>
            <a:chOff x="0" y="0"/>
            <a:chExt cx="1837972" cy="292902"/>
          </a:xfrm>
        </p:grpSpPr>
        <p:sp>
          <p:nvSpPr>
            <p:cNvPr id="8" name="Freeform 8">
              <a:extLst>
                <a:ext uri="{FF2B5EF4-FFF2-40B4-BE49-F238E27FC236}">
                  <a16:creationId xmlns:a16="http://schemas.microsoft.com/office/drawing/2014/main" id="{B2E33121-0CA9-986D-1A41-7CF0275F3E54}"/>
                </a:ext>
              </a:extLst>
            </p:cNvPr>
            <p:cNvSpPr/>
            <p:nvPr/>
          </p:nvSpPr>
          <p:spPr>
            <a:xfrm>
              <a:off x="0" y="0"/>
              <a:ext cx="1837972" cy="292902"/>
            </a:xfrm>
            <a:custGeom>
              <a:avLst/>
              <a:gdLst/>
              <a:ahLst/>
              <a:cxnLst/>
              <a:rect l="l" t="t" r="r" b="b"/>
              <a:pathLst>
                <a:path w="1837972" h="292902">
                  <a:moveTo>
                    <a:pt x="138209" y="0"/>
                  </a:moveTo>
                  <a:lnTo>
                    <a:pt x="1699762" y="0"/>
                  </a:lnTo>
                  <a:cubicBezTo>
                    <a:pt x="1736418" y="0"/>
                    <a:pt x="1771572" y="14561"/>
                    <a:pt x="1797491" y="40481"/>
                  </a:cubicBezTo>
                  <a:cubicBezTo>
                    <a:pt x="1823410" y="66400"/>
                    <a:pt x="1837972" y="101554"/>
                    <a:pt x="1837972" y="138209"/>
                  </a:cubicBezTo>
                  <a:lnTo>
                    <a:pt x="1837972" y="154693"/>
                  </a:lnTo>
                  <a:cubicBezTo>
                    <a:pt x="1837972" y="231024"/>
                    <a:pt x="1776093" y="292902"/>
                    <a:pt x="1699762" y="292902"/>
                  </a:cubicBezTo>
                  <a:lnTo>
                    <a:pt x="138209" y="292902"/>
                  </a:lnTo>
                  <a:cubicBezTo>
                    <a:pt x="101554" y="292902"/>
                    <a:pt x="66400" y="278341"/>
                    <a:pt x="40481" y="252421"/>
                  </a:cubicBezTo>
                  <a:cubicBezTo>
                    <a:pt x="14561" y="226502"/>
                    <a:pt x="0" y="191348"/>
                    <a:pt x="0" y="154693"/>
                  </a:cubicBezTo>
                  <a:lnTo>
                    <a:pt x="0" y="138209"/>
                  </a:lnTo>
                  <a:cubicBezTo>
                    <a:pt x="0" y="101554"/>
                    <a:pt x="14561" y="66400"/>
                    <a:pt x="40481" y="40481"/>
                  </a:cubicBezTo>
                  <a:cubicBezTo>
                    <a:pt x="66400" y="14561"/>
                    <a:pt x="101554" y="0"/>
                    <a:pt x="138209" y="0"/>
                  </a:cubicBezTo>
                  <a:close/>
                </a:path>
              </a:pathLst>
            </a:custGeom>
            <a:solidFill>
              <a:srgbClr val="FFFBF7"/>
            </a:solidFill>
            <a:ln w="38100" cap="rnd">
              <a:solidFill>
                <a:srgbClr val="0B5304"/>
              </a:solidFill>
              <a:prstDash val="solid"/>
              <a:round/>
            </a:ln>
          </p:spPr>
        </p:sp>
        <p:sp>
          <p:nvSpPr>
            <p:cNvPr id="9" name="TextBox 9">
              <a:extLst>
                <a:ext uri="{FF2B5EF4-FFF2-40B4-BE49-F238E27FC236}">
                  <a16:creationId xmlns:a16="http://schemas.microsoft.com/office/drawing/2014/main" id="{AC516D67-2273-C6D0-B244-4AA7B7F011B8}"/>
                </a:ext>
              </a:extLst>
            </p:cNvPr>
            <p:cNvSpPr txBox="1"/>
            <p:nvPr/>
          </p:nvSpPr>
          <p:spPr>
            <a:xfrm>
              <a:off x="0" y="-38100"/>
              <a:ext cx="1837972" cy="331002"/>
            </a:xfrm>
            <a:prstGeom prst="rect">
              <a:avLst/>
            </a:prstGeom>
          </p:spPr>
          <p:txBody>
            <a:bodyPr lIns="50800" tIns="50800" rIns="50800" bIns="50800" rtlCol="0" anchor="ctr"/>
            <a:lstStyle/>
            <a:p>
              <a:pPr marL="0" lvl="0" indent="0" algn="ctr">
                <a:lnSpc>
                  <a:spcPts val="2634"/>
                </a:lnSpc>
                <a:spcBef>
                  <a:spcPct val="0"/>
                </a:spcBef>
              </a:pPr>
              <a:endParaRPr/>
            </a:p>
          </p:txBody>
        </p:sp>
      </p:grpSp>
      <p:sp>
        <p:nvSpPr>
          <p:cNvPr id="16" name="Freeform 16">
            <a:extLst>
              <a:ext uri="{FF2B5EF4-FFF2-40B4-BE49-F238E27FC236}">
                <a16:creationId xmlns:a16="http://schemas.microsoft.com/office/drawing/2014/main" id="{CF53F39F-8A83-4F55-1D37-834B3214AE72}"/>
              </a:ext>
            </a:extLst>
          </p:cNvPr>
          <p:cNvSpPr/>
          <p:nvPr/>
        </p:nvSpPr>
        <p:spPr>
          <a:xfrm rot="-7874918">
            <a:off x="15190124" y="-1211274"/>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2"/>
            <a:stretch>
              <a:fillRect/>
            </a:stretch>
          </a:blipFill>
        </p:spPr>
      </p:sp>
      <p:sp>
        <p:nvSpPr>
          <p:cNvPr id="17" name="Freeform 17">
            <a:extLst>
              <a:ext uri="{FF2B5EF4-FFF2-40B4-BE49-F238E27FC236}">
                <a16:creationId xmlns:a16="http://schemas.microsoft.com/office/drawing/2014/main" id="{A3C48CBF-6F5F-A7D5-FFE1-B7228B9AFD01}"/>
              </a:ext>
            </a:extLst>
          </p:cNvPr>
          <p:cNvSpPr/>
          <p:nvPr/>
        </p:nvSpPr>
        <p:spPr>
          <a:xfrm rot="1208100">
            <a:off x="-1101408" y="8074996"/>
            <a:ext cx="3751473" cy="4993641"/>
          </a:xfrm>
          <a:custGeom>
            <a:avLst/>
            <a:gdLst/>
            <a:ahLst/>
            <a:cxnLst/>
            <a:rect l="l" t="t" r="r" b="b"/>
            <a:pathLst>
              <a:path w="3751473" h="4993641">
                <a:moveTo>
                  <a:pt x="0" y="0"/>
                </a:moveTo>
                <a:lnTo>
                  <a:pt x="3751473" y="0"/>
                </a:lnTo>
                <a:lnTo>
                  <a:pt x="3751473" y="4993641"/>
                </a:lnTo>
                <a:lnTo>
                  <a:pt x="0" y="4993641"/>
                </a:lnTo>
                <a:lnTo>
                  <a:pt x="0" y="0"/>
                </a:lnTo>
                <a:close/>
              </a:path>
            </a:pathLst>
          </a:custGeom>
          <a:blipFill>
            <a:blip r:embed="rId3"/>
            <a:stretch>
              <a:fillRect/>
            </a:stretch>
          </a:blipFill>
        </p:spPr>
      </p:sp>
      <p:sp>
        <p:nvSpPr>
          <p:cNvPr id="18" name="Freeform 18">
            <a:extLst>
              <a:ext uri="{FF2B5EF4-FFF2-40B4-BE49-F238E27FC236}">
                <a16:creationId xmlns:a16="http://schemas.microsoft.com/office/drawing/2014/main" id="{15D87A08-15EC-456E-0CB5-28BB9CA2B932}"/>
              </a:ext>
            </a:extLst>
          </p:cNvPr>
          <p:cNvSpPr/>
          <p:nvPr/>
        </p:nvSpPr>
        <p:spPr>
          <a:xfrm rot="-10056823">
            <a:off x="15148064" y="1902279"/>
            <a:ext cx="897453" cy="1785977"/>
          </a:xfrm>
          <a:custGeom>
            <a:avLst/>
            <a:gdLst/>
            <a:ahLst/>
            <a:cxnLst/>
            <a:rect l="l" t="t" r="r" b="b"/>
            <a:pathLst>
              <a:path w="897453" h="1785977">
                <a:moveTo>
                  <a:pt x="0" y="0"/>
                </a:moveTo>
                <a:lnTo>
                  <a:pt x="897453" y="0"/>
                </a:lnTo>
                <a:lnTo>
                  <a:pt x="897453" y="1785976"/>
                </a:lnTo>
                <a:lnTo>
                  <a:pt x="0" y="1785976"/>
                </a:lnTo>
                <a:lnTo>
                  <a:pt x="0" y="0"/>
                </a:lnTo>
                <a:close/>
              </a:path>
            </a:pathLst>
          </a:custGeom>
          <a:blipFill>
            <a:blip r:embed="rId4"/>
            <a:stretch>
              <a:fillRect/>
            </a:stretch>
          </a:blipFill>
        </p:spPr>
      </p:sp>
      <p:sp>
        <p:nvSpPr>
          <p:cNvPr id="19" name="Freeform 19">
            <a:extLst>
              <a:ext uri="{FF2B5EF4-FFF2-40B4-BE49-F238E27FC236}">
                <a16:creationId xmlns:a16="http://schemas.microsoft.com/office/drawing/2014/main" id="{D2440248-4222-11D7-C752-CD59E0127DB6}"/>
              </a:ext>
            </a:extLst>
          </p:cNvPr>
          <p:cNvSpPr/>
          <p:nvPr/>
        </p:nvSpPr>
        <p:spPr>
          <a:xfrm rot="-8824847">
            <a:off x="13537927" y="14302"/>
            <a:ext cx="1345346" cy="705466"/>
          </a:xfrm>
          <a:custGeom>
            <a:avLst/>
            <a:gdLst/>
            <a:ahLst/>
            <a:cxnLst/>
            <a:rect l="l" t="t" r="r" b="b"/>
            <a:pathLst>
              <a:path w="1345346" h="705466">
                <a:moveTo>
                  <a:pt x="0" y="0"/>
                </a:moveTo>
                <a:lnTo>
                  <a:pt x="1345346" y="0"/>
                </a:lnTo>
                <a:lnTo>
                  <a:pt x="1345346" y="705466"/>
                </a:lnTo>
                <a:lnTo>
                  <a:pt x="0" y="705466"/>
                </a:lnTo>
                <a:lnTo>
                  <a:pt x="0" y="0"/>
                </a:lnTo>
                <a:close/>
              </a:path>
            </a:pathLst>
          </a:custGeom>
          <a:blipFill>
            <a:blip r:embed="rId5"/>
            <a:stretch>
              <a:fillRect/>
            </a:stretch>
          </a:blipFill>
        </p:spPr>
      </p:sp>
      <p:sp>
        <p:nvSpPr>
          <p:cNvPr id="20" name="Freeform 20">
            <a:extLst>
              <a:ext uri="{FF2B5EF4-FFF2-40B4-BE49-F238E27FC236}">
                <a16:creationId xmlns:a16="http://schemas.microsoft.com/office/drawing/2014/main" id="{6428BCC0-4297-EEF2-05B3-1542B499CDB4}"/>
              </a:ext>
            </a:extLst>
          </p:cNvPr>
          <p:cNvSpPr/>
          <p:nvPr/>
        </p:nvSpPr>
        <p:spPr>
          <a:xfrm rot="-7016741">
            <a:off x="541449" y="7448943"/>
            <a:ext cx="1154270" cy="2089176"/>
          </a:xfrm>
          <a:custGeom>
            <a:avLst/>
            <a:gdLst/>
            <a:ahLst/>
            <a:cxnLst/>
            <a:rect l="l" t="t" r="r" b="b"/>
            <a:pathLst>
              <a:path w="1154270" h="2089176">
                <a:moveTo>
                  <a:pt x="0" y="0"/>
                </a:moveTo>
                <a:lnTo>
                  <a:pt x="1154270" y="0"/>
                </a:lnTo>
                <a:lnTo>
                  <a:pt x="1154270" y="2089177"/>
                </a:lnTo>
                <a:lnTo>
                  <a:pt x="0" y="2089177"/>
                </a:lnTo>
                <a:lnTo>
                  <a:pt x="0" y="0"/>
                </a:lnTo>
                <a:close/>
              </a:path>
            </a:pathLst>
          </a:custGeom>
          <a:blipFill>
            <a:blip r:embed="rId6"/>
            <a:stretch>
              <a:fillRect/>
            </a:stretch>
          </a:blipFill>
        </p:spPr>
        <p:txBody>
          <a:bodyPr/>
          <a:lstStyle/>
          <a:p>
            <a:endParaRPr lang="en-IN" dirty="0"/>
          </a:p>
        </p:txBody>
      </p:sp>
      <p:sp>
        <p:nvSpPr>
          <p:cNvPr id="21" name="TextBox 21">
            <a:extLst>
              <a:ext uri="{FF2B5EF4-FFF2-40B4-BE49-F238E27FC236}">
                <a16:creationId xmlns:a16="http://schemas.microsoft.com/office/drawing/2014/main" id="{CC59FB84-BBB4-85A0-35AA-A4CD0EE232DA}"/>
              </a:ext>
            </a:extLst>
          </p:cNvPr>
          <p:cNvSpPr txBox="1"/>
          <p:nvPr/>
        </p:nvSpPr>
        <p:spPr>
          <a:xfrm>
            <a:off x="3200400" y="141893"/>
            <a:ext cx="11322132" cy="1364476"/>
          </a:xfrm>
          <a:prstGeom prst="rect">
            <a:avLst/>
          </a:prstGeom>
        </p:spPr>
        <p:txBody>
          <a:bodyPr lIns="0" tIns="0" rIns="0" bIns="0" rtlCol="0" anchor="t">
            <a:spAutoFit/>
          </a:bodyPr>
          <a:lstStyle/>
          <a:p>
            <a:pPr algn="ctr">
              <a:lnSpc>
                <a:spcPts val="11200"/>
              </a:lnSpc>
            </a:pPr>
            <a:r>
              <a:rPr lang="en-US" sz="8000" b="1" dirty="0">
                <a:solidFill>
                  <a:srgbClr val="0B5304"/>
                </a:solidFill>
                <a:effectLst>
                  <a:outerShdw blurRad="38100" dist="38100" dir="2700000" algn="tl">
                    <a:srgbClr val="000000">
                      <a:alpha val="43137"/>
                    </a:srgbClr>
                  </a:outerShdw>
                </a:effectLst>
                <a:latin typeface="Poppins Bold"/>
                <a:ea typeface="Poppins Bold"/>
                <a:cs typeface="Poppins Bold"/>
                <a:sym typeface="Poppins Bold"/>
              </a:rPr>
              <a:t>Phases of Project</a:t>
            </a:r>
          </a:p>
        </p:txBody>
      </p:sp>
      <p:sp>
        <p:nvSpPr>
          <p:cNvPr id="22" name="TextBox 22">
            <a:extLst>
              <a:ext uri="{FF2B5EF4-FFF2-40B4-BE49-F238E27FC236}">
                <a16:creationId xmlns:a16="http://schemas.microsoft.com/office/drawing/2014/main" id="{6F57E90C-BD7D-CA10-746B-D7F5736F305A}"/>
              </a:ext>
            </a:extLst>
          </p:cNvPr>
          <p:cNvSpPr txBox="1"/>
          <p:nvPr/>
        </p:nvSpPr>
        <p:spPr>
          <a:xfrm>
            <a:off x="1573419" y="5222280"/>
            <a:ext cx="7187261" cy="2359620"/>
          </a:xfrm>
          <a:prstGeom prst="rect">
            <a:avLst/>
          </a:prstGeom>
        </p:spPr>
        <p:txBody>
          <a:bodyPr lIns="0" tIns="0" rIns="0" bIns="0" rtlCol="0" anchor="t">
            <a:spAutoFit/>
          </a:bodyPr>
          <a:lstStyle/>
          <a:p>
            <a:pPr marL="0" lvl="0" indent="0" algn="just">
              <a:lnSpc>
                <a:spcPts val="2316"/>
              </a:lnSpc>
              <a:spcBef>
                <a:spcPct val="0"/>
              </a:spcBef>
            </a:pPr>
            <a:r>
              <a:rPr lang="en-US" sz="3200" b="1" u="none" strike="noStrike" spc="-82" dirty="0">
                <a:solidFill>
                  <a:srgbClr val="0B5304"/>
                </a:solidFill>
                <a:latin typeface="Open Sauce"/>
                <a:ea typeface="Open Sauce"/>
                <a:cs typeface="Open Sauce"/>
                <a:sym typeface="Open Sauce"/>
              </a:rPr>
              <a:t>Testing and Implementation</a:t>
            </a:r>
          </a:p>
          <a:p>
            <a:pPr marL="0" lvl="0" indent="0" algn="just">
              <a:lnSpc>
                <a:spcPts val="2316"/>
              </a:lnSpc>
              <a:spcBef>
                <a:spcPct val="0"/>
              </a:spcBef>
            </a:pPr>
            <a:endParaRPr lang="en-US" sz="2124" b="1"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Test system in real or simulated farm conditions.</a:t>
            </a:r>
          </a:p>
          <a:p>
            <a:pPr marL="342900" lvl="0" indent="-342900" algn="just">
              <a:lnSpc>
                <a:spcPts val="2316"/>
              </a:lnSpc>
              <a:spcBef>
                <a:spcPct val="0"/>
              </a:spcBef>
              <a:buFont typeface="Arial" panose="020B0604020202020204" pitchFamily="34" charset="0"/>
              <a:buChar char="•"/>
            </a:pPr>
            <a:endParaRPr lang="en-US" sz="2124" u="none" strike="noStrike"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Ensure proper data transmission and accuracy.</a:t>
            </a:r>
          </a:p>
          <a:p>
            <a:pPr marL="342900" lvl="0" indent="-342900" algn="just">
              <a:lnSpc>
                <a:spcPts val="2316"/>
              </a:lnSpc>
              <a:spcBef>
                <a:spcPct val="0"/>
              </a:spcBef>
              <a:buFont typeface="Arial" panose="020B0604020202020204" pitchFamily="34" charset="0"/>
              <a:buChar char="•"/>
            </a:pPr>
            <a:endParaRPr lang="en-US" sz="2124" u="none" strike="noStrike"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u="none" strike="noStrike" spc="-82" dirty="0">
                <a:solidFill>
                  <a:srgbClr val="0B5304"/>
                </a:solidFill>
                <a:latin typeface="Open Sauce"/>
                <a:ea typeface="Open Sauce"/>
                <a:cs typeface="Open Sauce"/>
                <a:sym typeface="Open Sauce"/>
              </a:rPr>
              <a:t>Implement automation features (like smart irrigation)</a:t>
            </a:r>
          </a:p>
          <a:p>
            <a:pPr marL="0" lvl="0" indent="0" algn="just">
              <a:lnSpc>
                <a:spcPts val="2316"/>
              </a:lnSpc>
              <a:spcBef>
                <a:spcPct val="0"/>
              </a:spcBef>
            </a:pPr>
            <a:r>
              <a:rPr lang="en-US" sz="2124" u="none" strike="noStrike" spc="-82" dirty="0">
                <a:solidFill>
                  <a:srgbClr val="0B5304"/>
                </a:solidFill>
                <a:latin typeface="Open Sauce"/>
                <a:ea typeface="Open Sauce"/>
                <a:cs typeface="Open Sauce"/>
                <a:sym typeface="Open Sauce"/>
              </a:rPr>
              <a:t> </a:t>
            </a:r>
          </a:p>
        </p:txBody>
      </p:sp>
      <p:sp>
        <p:nvSpPr>
          <p:cNvPr id="23" name="TextBox 23">
            <a:extLst>
              <a:ext uri="{FF2B5EF4-FFF2-40B4-BE49-F238E27FC236}">
                <a16:creationId xmlns:a16="http://schemas.microsoft.com/office/drawing/2014/main" id="{37CEC79F-AA15-D299-AE0F-A073389E5BE2}"/>
              </a:ext>
            </a:extLst>
          </p:cNvPr>
          <p:cNvSpPr txBox="1"/>
          <p:nvPr/>
        </p:nvSpPr>
        <p:spPr>
          <a:xfrm>
            <a:off x="10072039" y="5079863"/>
            <a:ext cx="7187261" cy="2654573"/>
          </a:xfrm>
          <a:prstGeom prst="rect">
            <a:avLst/>
          </a:prstGeom>
        </p:spPr>
        <p:txBody>
          <a:bodyPr lIns="0" tIns="0" rIns="0" bIns="0" rtlCol="0" anchor="t">
            <a:spAutoFit/>
          </a:bodyPr>
          <a:lstStyle/>
          <a:p>
            <a:pPr marL="0" lvl="0" indent="0" algn="just">
              <a:lnSpc>
                <a:spcPts val="2316"/>
              </a:lnSpc>
              <a:spcBef>
                <a:spcPct val="0"/>
              </a:spcBef>
            </a:pPr>
            <a:r>
              <a:rPr lang="en-US" sz="3200" b="1" spc="-82" dirty="0">
                <a:solidFill>
                  <a:srgbClr val="0B5304"/>
                </a:solidFill>
                <a:latin typeface="Open Sauce"/>
                <a:ea typeface="Open Sauce"/>
                <a:cs typeface="Open Sauce"/>
                <a:sym typeface="Open Sauce"/>
              </a:rPr>
              <a:t>Optimization and Finalization</a:t>
            </a:r>
          </a:p>
          <a:p>
            <a:pPr marL="0" lvl="0" indent="0" algn="just">
              <a:lnSpc>
                <a:spcPts val="2316"/>
              </a:lnSpc>
              <a:spcBef>
                <a:spcPct val="0"/>
              </a:spcBef>
            </a:pPr>
            <a:endParaRPr lang="en-US" sz="2124" b="1"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Collect user feedback and system performance data.</a:t>
            </a:r>
          </a:p>
          <a:p>
            <a:pPr lvl="0" algn="just">
              <a:lnSpc>
                <a:spcPts val="2316"/>
              </a:lnSpc>
              <a:spcBef>
                <a:spcPct val="0"/>
              </a:spcBef>
            </a:pPr>
            <a:endParaRPr lang="en-US" sz="2124"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Analyze results to measure efficiency and impact.</a:t>
            </a:r>
          </a:p>
          <a:p>
            <a:pPr marL="342900" lvl="0" indent="-342900" algn="just">
              <a:lnSpc>
                <a:spcPts val="2316"/>
              </a:lnSpc>
              <a:spcBef>
                <a:spcPct val="0"/>
              </a:spcBef>
              <a:buFont typeface="Arial" panose="020B0604020202020204" pitchFamily="34" charset="0"/>
              <a:buChar char="•"/>
            </a:pPr>
            <a:endParaRPr lang="en-US" sz="2124" spc="-82" dirty="0">
              <a:solidFill>
                <a:srgbClr val="0B5304"/>
              </a:solidFill>
              <a:latin typeface="Open Sauce"/>
              <a:ea typeface="Open Sauce"/>
              <a:cs typeface="Open Sauce"/>
              <a:sym typeface="Open Sauce"/>
            </a:endParaRPr>
          </a:p>
          <a:p>
            <a:pPr marL="342900" lvl="0" indent="-342900" algn="just">
              <a:lnSpc>
                <a:spcPts val="2316"/>
              </a:lnSpc>
              <a:spcBef>
                <a:spcPct val="0"/>
              </a:spcBef>
              <a:buFont typeface="Arial" panose="020B0604020202020204" pitchFamily="34" charset="0"/>
              <a:buChar char="•"/>
            </a:pPr>
            <a:r>
              <a:rPr lang="en-US" sz="2124" spc="-82" dirty="0">
                <a:solidFill>
                  <a:srgbClr val="0B5304"/>
                </a:solidFill>
                <a:latin typeface="Open Sauce"/>
                <a:ea typeface="Open Sauce"/>
                <a:cs typeface="Open Sauce"/>
                <a:sym typeface="Open Sauce"/>
              </a:rPr>
              <a:t>Optimize system for scalability and better decision-making.</a:t>
            </a:r>
          </a:p>
          <a:p>
            <a:pPr marL="0" lvl="0" indent="0" algn="just">
              <a:lnSpc>
                <a:spcPts val="2316"/>
              </a:lnSpc>
              <a:spcBef>
                <a:spcPct val="0"/>
              </a:spcBef>
            </a:pPr>
            <a:endParaRPr lang="en-US" sz="2124" b="1" spc="-82" dirty="0">
              <a:solidFill>
                <a:srgbClr val="0B5304"/>
              </a:solidFill>
              <a:latin typeface="Open Sauce"/>
              <a:ea typeface="Open Sauce"/>
              <a:cs typeface="Open Sauce"/>
              <a:sym typeface="Open Sauce"/>
            </a:endParaRPr>
          </a:p>
        </p:txBody>
      </p:sp>
      <p:sp>
        <p:nvSpPr>
          <p:cNvPr id="24" name="TextBox 24">
            <a:extLst>
              <a:ext uri="{FF2B5EF4-FFF2-40B4-BE49-F238E27FC236}">
                <a16:creationId xmlns:a16="http://schemas.microsoft.com/office/drawing/2014/main" id="{13BFDC1D-AA09-32DE-8CF8-AEF3D35E262D}"/>
              </a:ext>
            </a:extLst>
          </p:cNvPr>
          <p:cNvSpPr txBox="1"/>
          <p:nvPr/>
        </p:nvSpPr>
        <p:spPr>
          <a:xfrm>
            <a:off x="3252155" y="4055228"/>
            <a:ext cx="2519317" cy="294953"/>
          </a:xfrm>
          <a:prstGeom prst="rect">
            <a:avLst/>
          </a:prstGeom>
        </p:spPr>
        <p:txBody>
          <a:bodyPr lIns="0" tIns="0" rIns="0" bIns="0" rtlCol="0" anchor="t">
            <a:spAutoFit/>
          </a:bodyPr>
          <a:lstStyle/>
          <a:p>
            <a:pPr marL="0" lvl="0" indent="0" algn="ctr">
              <a:lnSpc>
                <a:spcPts val="2316"/>
              </a:lnSpc>
              <a:spcBef>
                <a:spcPct val="0"/>
              </a:spcBef>
            </a:pPr>
            <a:r>
              <a:rPr lang="en-US" sz="2124" b="1" spc="-82" dirty="0">
                <a:solidFill>
                  <a:srgbClr val="0B5304"/>
                </a:solidFill>
                <a:latin typeface="Open Sauce Bold"/>
                <a:ea typeface="Open Sauce Bold"/>
                <a:cs typeface="Open Sauce Bold"/>
                <a:sym typeface="Open Sauce Bold"/>
              </a:rPr>
              <a:t>PHASE 03</a:t>
            </a:r>
          </a:p>
        </p:txBody>
      </p:sp>
      <p:sp>
        <p:nvSpPr>
          <p:cNvPr id="25" name="TextBox 25">
            <a:extLst>
              <a:ext uri="{FF2B5EF4-FFF2-40B4-BE49-F238E27FC236}">
                <a16:creationId xmlns:a16="http://schemas.microsoft.com/office/drawing/2014/main" id="{B7E7FEC0-E1E3-D8F2-5F92-D89BA920E056}"/>
              </a:ext>
            </a:extLst>
          </p:cNvPr>
          <p:cNvSpPr txBox="1"/>
          <p:nvPr/>
        </p:nvSpPr>
        <p:spPr>
          <a:xfrm>
            <a:off x="12569373" y="4094891"/>
            <a:ext cx="2519317" cy="294953"/>
          </a:xfrm>
          <a:prstGeom prst="rect">
            <a:avLst/>
          </a:prstGeom>
        </p:spPr>
        <p:txBody>
          <a:bodyPr lIns="0" tIns="0" rIns="0" bIns="0" rtlCol="0" anchor="t">
            <a:spAutoFit/>
          </a:bodyPr>
          <a:lstStyle/>
          <a:p>
            <a:pPr marL="0" lvl="0" indent="0" algn="ctr">
              <a:lnSpc>
                <a:spcPts val="2316"/>
              </a:lnSpc>
              <a:spcBef>
                <a:spcPct val="0"/>
              </a:spcBef>
            </a:pPr>
            <a:r>
              <a:rPr lang="en-US" sz="2124" b="1" spc="-82" dirty="0">
                <a:solidFill>
                  <a:srgbClr val="0B5304"/>
                </a:solidFill>
                <a:latin typeface="Open Sauce Bold"/>
                <a:ea typeface="Open Sauce Bold"/>
                <a:cs typeface="Open Sauce Bold"/>
                <a:sym typeface="Open Sauce Bold"/>
              </a:rPr>
              <a:t>PHASE 04</a:t>
            </a:r>
          </a:p>
        </p:txBody>
      </p:sp>
      <p:sp>
        <p:nvSpPr>
          <p:cNvPr id="29" name="Freeform 13">
            <a:extLst>
              <a:ext uri="{FF2B5EF4-FFF2-40B4-BE49-F238E27FC236}">
                <a16:creationId xmlns:a16="http://schemas.microsoft.com/office/drawing/2014/main" id="{163F4C92-230D-C00E-0648-F8CD39344658}"/>
              </a:ext>
            </a:extLst>
          </p:cNvPr>
          <p:cNvSpPr/>
          <p:nvPr/>
        </p:nvSpPr>
        <p:spPr>
          <a:xfrm>
            <a:off x="12261046" y="3893535"/>
            <a:ext cx="616654" cy="573910"/>
          </a:xfrm>
          <a:custGeom>
            <a:avLst/>
            <a:gdLst/>
            <a:ahLst/>
            <a:cxnLst/>
            <a:rect l="l" t="t" r="r" b="b"/>
            <a:pathLst>
              <a:path w="616654" h="573910">
                <a:moveTo>
                  <a:pt x="0" y="0"/>
                </a:moveTo>
                <a:lnTo>
                  <a:pt x="616654" y="0"/>
                </a:lnTo>
                <a:lnTo>
                  <a:pt x="616654" y="573910"/>
                </a:lnTo>
                <a:lnTo>
                  <a:pt x="0" y="573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13">
            <a:extLst>
              <a:ext uri="{FF2B5EF4-FFF2-40B4-BE49-F238E27FC236}">
                <a16:creationId xmlns:a16="http://schemas.microsoft.com/office/drawing/2014/main" id="{F401DAFD-66AA-8C0E-BF33-9A8E2CBF1495}"/>
              </a:ext>
            </a:extLst>
          </p:cNvPr>
          <p:cNvSpPr/>
          <p:nvPr/>
        </p:nvSpPr>
        <p:spPr>
          <a:xfrm>
            <a:off x="2789665" y="3870185"/>
            <a:ext cx="616654" cy="573910"/>
          </a:xfrm>
          <a:custGeom>
            <a:avLst/>
            <a:gdLst/>
            <a:ahLst/>
            <a:cxnLst/>
            <a:rect l="l" t="t" r="r" b="b"/>
            <a:pathLst>
              <a:path w="616654" h="573910">
                <a:moveTo>
                  <a:pt x="0" y="0"/>
                </a:moveTo>
                <a:lnTo>
                  <a:pt x="616654" y="0"/>
                </a:lnTo>
                <a:lnTo>
                  <a:pt x="616654" y="573910"/>
                </a:lnTo>
                <a:lnTo>
                  <a:pt x="0" y="573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51823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4" name="Group 4"/>
          <p:cNvGrpSpPr/>
          <p:nvPr/>
        </p:nvGrpSpPr>
        <p:grpSpPr>
          <a:xfrm rot="506978">
            <a:off x="9230135" y="-177076"/>
            <a:ext cx="11310187" cy="11262685"/>
            <a:chOff x="0" y="0"/>
            <a:chExt cx="6350000" cy="6323330"/>
          </a:xfrm>
        </p:grpSpPr>
        <p:sp>
          <p:nvSpPr>
            <p:cNvPr id="5" name="Freeform 5"/>
            <p:cNvSpPr/>
            <p:nvPr/>
          </p:nvSpPr>
          <p:spPr>
            <a:xfrm>
              <a:off x="-22860" y="-29210"/>
              <a:ext cx="6393180" cy="6366510"/>
            </a:xfrm>
            <a:custGeom>
              <a:avLst/>
              <a:gdLst/>
              <a:ahLst/>
              <a:cxnLst/>
              <a:rect l="l" t="t" r="r" b="b"/>
              <a:pathLst>
                <a:path w="6393180" h="636651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2"/>
              <a:stretch>
                <a:fillRect l="-24535" r="-24535"/>
              </a:stretch>
            </a:blipFill>
          </p:spPr>
        </p:sp>
      </p:grpSp>
      <p:sp>
        <p:nvSpPr>
          <p:cNvPr id="6" name="Freeform 6"/>
          <p:cNvSpPr/>
          <p:nvPr/>
        </p:nvSpPr>
        <p:spPr>
          <a:xfrm rot="-9663670">
            <a:off x="7818938" y="-1960927"/>
            <a:ext cx="4447231" cy="4900530"/>
          </a:xfrm>
          <a:custGeom>
            <a:avLst/>
            <a:gdLst/>
            <a:ahLst/>
            <a:cxnLst/>
            <a:rect l="l" t="t" r="r" b="b"/>
            <a:pathLst>
              <a:path w="4447231" h="4900530">
                <a:moveTo>
                  <a:pt x="0" y="0"/>
                </a:moveTo>
                <a:lnTo>
                  <a:pt x="4447230" y="0"/>
                </a:lnTo>
                <a:lnTo>
                  <a:pt x="4447230" y="4900530"/>
                </a:lnTo>
                <a:lnTo>
                  <a:pt x="0" y="4900530"/>
                </a:lnTo>
                <a:lnTo>
                  <a:pt x="0" y="0"/>
                </a:lnTo>
                <a:close/>
              </a:path>
            </a:pathLst>
          </a:custGeom>
          <a:blipFill>
            <a:blip r:embed="rId3"/>
            <a:stretch>
              <a:fillRect/>
            </a:stretch>
          </a:blipFill>
        </p:spPr>
      </p:sp>
      <p:sp>
        <p:nvSpPr>
          <p:cNvPr id="7" name="TextBox 7"/>
          <p:cNvSpPr txBox="1"/>
          <p:nvPr/>
        </p:nvSpPr>
        <p:spPr>
          <a:xfrm>
            <a:off x="1028700" y="5785639"/>
            <a:ext cx="8751119" cy="1769715"/>
          </a:xfrm>
          <a:prstGeom prst="rect">
            <a:avLst/>
          </a:prstGeom>
        </p:spPr>
        <p:txBody>
          <a:bodyPr lIns="0" tIns="0" rIns="0" bIns="0" rtlCol="0" anchor="t">
            <a:spAutoFit/>
          </a:bodyPr>
          <a:lstStyle/>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While several modern agricultural technologies exist, most are either standalone, costly, or lack full integration between sensors, cloud platforms, and automated decision-making. There is still a significant gap in affordable, scalable, and easy-to-use cloud-based smart agriculture systems—especially for small to medium-sized farms.</a:t>
            </a:r>
          </a:p>
        </p:txBody>
      </p:sp>
      <p:sp>
        <p:nvSpPr>
          <p:cNvPr id="9" name="TextBox 9"/>
          <p:cNvSpPr txBox="1"/>
          <p:nvPr/>
        </p:nvSpPr>
        <p:spPr>
          <a:xfrm>
            <a:off x="1002376" y="2639049"/>
            <a:ext cx="8751119" cy="2829493"/>
          </a:xfrm>
          <a:prstGeom prst="rect">
            <a:avLst/>
          </a:prstGeom>
        </p:spPr>
        <p:txBody>
          <a:bodyPr lIns="0" tIns="0" rIns="0" bIns="0" rtlCol="0" anchor="t">
            <a:spAutoFit/>
          </a:bodyPr>
          <a:lstStyle/>
          <a:p>
            <a:pPr algn="l">
              <a:lnSpc>
                <a:spcPts val="11200"/>
              </a:lnSpc>
            </a:pPr>
            <a:r>
              <a:rPr lang="en-US" sz="8800" b="1" dirty="0">
                <a:solidFill>
                  <a:srgbClr val="0B5304"/>
                </a:solidFill>
                <a:effectLst>
                  <a:outerShdw blurRad="38100" dist="38100" dir="2700000" algn="tl">
                    <a:srgbClr val="000000">
                      <a:alpha val="43137"/>
                    </a:srgbClr>
                  </a:outerShdw>
                </a:effectLst>
                <a:latin typeface="Poppins Bold"/>
                <a:ea typeface="Poppins Bold"/>
                <a:cs typeface="Poppins Bold"/>
                <a:sym typeface="Poppins Bold"/>
              </a:rPr>
              <a:t>Existing Solutions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sp>
        <p:nvSpPr>
          <p:cNvPr id="12" name="TextBox 12"/>
          <p:cNvSpPr txBox="1"/>
          <p:nvPr/>
        </p:nvSpPr>
        <p:spPr>
          <a:xfrm>
            <a:off x="10317559" y="5708876"/>
            <a:ext cx="6115693" cy="3174370"/>
          </a:xfrm>
          <a:prstGeom prst="rect">
            <a:avLst/>
          </a:prstGeom>
        </p:spPr>
        <p:txBody>
          <a:bodyPr lIns="50800" tIns="50800" rIns="50800" bIns="50800" rtlCol="0" anchor="ctr"/>
          <a:lstStyle/>
          <a:p>
            <a:pPr marL="0" lvl="0" indent="0" algn="ctr">
              <a:lnSpc>
                <a:spcPts val="2634"/>
              </a:lnSpc>
              <a:spcBef>
                <a:spcPct val="0"/>
              </a:spcBef>
            </a:pPr>
            <a:endParaRPr/>
          </a:p>
        </p:txBody>
      </p:sp>
      <p:sp>
        <p:nvSpPr>
          <p:cNvPr id="15" name="TextBox 15"/>
          <p:cNvSpPr txBox="1"/>
          <p:nvPr/>
        </p:nvSpPr>
        <p:spPr>
          <a:xfrm>
            <a:off x="10830853" y="5245256"/>
            <a:ext cx="5089105" cy="1052755"/>
          </a:xfrm>
          <a:prstGeom prst="rect">
            <a:avLst/>
          </a:prstGeom>
        </p:spPr>
        <p:txBody>
          <a:bodyPr lIns="50800" tIns="50800" rIns="50800" bIns="50800" rtlCol="0" anchor="ctr"/>
          <a:lstStyle/>
          <a:p>
            <a:pPr algn="ctr">
              <a:lnSpc>
                <a:spcPts val="2634"/>
              </a:lnSpc>
            </a:pPr>
            <a:endParaRPr/>
          </a:p>
        </p:txBody>
      </p:sp>
      <p:sp>
        <p:nvSpPr>
          <p:cNvPr id="16" name="Freeform 16"/>
          <p:cNvSpPr/>
          <p:nvPr/>
        </p:nvSpPr>
        <p:spPr>
          <a:xfrm>
            <a:off x="8464183" y="7616017"/>
            <a:ext cx="4179033" cy="4523987"/>
          </a:xfrm>
          <a:custGeom>
            <a:avLst/>
            <a:gdLst/>
            <a:ahLst/>
            <a:cxnLst/>
            <a:rect l="l" t="t" r="r" b="b"/>
            <a:pathLst>
              <a:path w="4179033" h="4523987">
                <a:moveTo>
                  <a:pt x="0" y="0"/>
                </a:moveTo>
                <a:lnTo>
                  <a:pt x="4179034" y="0"/>
                </a:lnTo>
                <a:lnTo>
                  <a:pt x="4179034" y="4523987"/>
                </a:lnTo>
                <a:lnTo>
                  <a:pt x="0" y="4523987"/>
                </a:lnTo>
                <a:lnTo>
                  <a:pt x="0" y="0"/>
                </a:lnTo>
                <a:close/>
              </a:path>
            </a:pathLst>
          </a:custGeom>
          <a:blipFill>
            <a:blip r:embed="rId2"/>
            <a:stretch>
              <a:fillRect/>
            </a:stretch>
          </a:blipFill>
        </p:spPr>
      </p:sp>
      <p:sp>
        <p:nvSpPr>
          <p:cNvPr id="17" name="Freeform 17"/>
          <p:cNvSpPr/>
          <p:nvPr/>
        </p:nvSpPr>
        <p:spPr>
          <a:xfrm rot="-9309026">
            <a:off x="16197260" y="-2172819"/>
            <a:ext cx="4181477" cy="5566026"/>
          </a:xfrm>
          <a:custGeom>
            <a:avLst/>
            <a:gdLst/>
            <a:ahLst/>
            <a:cxnLst/>
            <a:rect l="l" t="t" r="r" b="b"/>
            <a:pathLst>
              <a:path w="4181477" h="5566026">
                <a:moveTo>
                  <a:pt x="0" y="0"/>
                </a:moveTo>
                <a:lnTo>
                  <a:pt x="4181476" y="0"/>
                </a:lnTo>
                <a:lnTo>
                  <a:pt x="4181476" y="5566026"/>
                </a:lnTo>
                <a:lnTo>
                  <a:pt x="0" y="5566026"/>
                </a:lnTo>
                <a:lnTo>
                  <a:pt x="0" y="0"/>
                </a:lnTo>
                <a:close/>
              </a:path>
            </a:pathLst>
          </a:custGeom>
          <a:blipFill>
            <a:blip r:embed="rId3"/>
            <a:stretch>
              <a:fillRect/>
            </a:stretch>
          </a:blipFill>
        </p:spPr>
      </p:sp>
      <p:sp>
        <p:nvSpPr>
          <p:cNvPr id="18" name="TextBox 18"/>
          <p:cNvSpPr txBox="1"/>
          <p:nvPr/>
        </p:nvSpPr>
        <p:spPr>
          <a:xfrm>
            <a:off x="1100051" y="1794754"/>
            <a:ext cx="8115300" cy="2064668"/>
          </a:xfrm>
          <a:prstGeom prst="rect">
            <a:avLst/>
          </a:prstGeom>
        </p:spPr>
        <p:txBody>
          <a:bodyPr lIns="0" tIns="0" rIns="0" bIns="0" rtlCol="0" anchor="t">
            <a:spAutoFit/>
          </a:bodyPr>
          <a:lstStyle/>
          <a:p>
            <a:pPr marL="0" lvl="0" indent="0" algn="just">
              <a:lnSpc>
                <a:spcPts val="2316"/>
              </a:lnSpc>
              <a:spcBef>
                <a:spcPct val="0"/>
              </a:spcBef>
            </a:pPr>
            <a:r>
              <a:rPr lang="en-US" sz="2124" u="none" strike="noStrike" spc="-82" dirty="0">
                <a:solidFill>
                  <a:srgbClr val="0B5304"/>
                </a:solidFill>
                <a:latin typeface="Open Sauce"/>
                <a:ea typeface="Open Sauce"/>
                <a:cs typeface="Open Sauce"/>
                <a:sym typeface="Open Sauce"/>
              </a:rPr>
              <a:t>Devices Devices like soil moisture sensors, weather stations, and temperature/humidity monitors are used by farmers to collect environmental data.</a:t>
            </a:r>
          </a:p>
          <a:p>
            <a:pPr marL="0" lvl="0" indent="0" algn="just">
              <a:lnSpc>
                <a:spcPts val="2316"/>
              </a:lnSpc>
              <a:spcBef>
                <a:spcPct val="0"/>
              </a:spcBef>
            </a:pPr>
            <a:endParaRPr lang="en-US" sz="2124"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124" u="none" strike="noStrike" spc="-82" dirty="0">
                <a:solidFill>
                  <a:srgbClr val="0B5304"/>
                </a:solidFill>
                <a:latin typeface="Open Sauce"/>
                <a:ea typeface="Open Sauce"/>
                <a:cs typeface="Open Sauce"/>
                <a:sym typeface="Open Sauce"/>
              </a:rPr>
              <a:t>Limitations: These systems often work in isolation, lack cloud connectivity, and require manual intervention for data analysis and decision-making.</a:t>
            </a:r>
          </a:p>
        </p:txBody>
      </p:sp>
      <p:sp>
        <p:nvSpPr>
          <p:cNvPr id="19" name="TextBox 19"/>
          <p:cNvSpPr txBox="1"/>
          <p:nvPr/>
        </p:nvSpPr>
        <p:spPr>
          <a:xfrm>
            <a:off x="1066800" y="394331"/>
            <a:ext cx="9486900" cy="1201291"/>
          </a:xfrm>
          <a:prstGeom prst="rect">
            <a:avLst/>
          </a:prstGeom>
        </p:spPr>
        <p:txBody>
          <a:bodyPr wrap="square" lIns="0" tIns="0" rIns="0" bIns="0" rtlCol="0" anchor="t">
            <a:spAutoFit/>
          </a:bodyPr>
          <a:lstStyle/>
          <a:p>
            <a:pPr algn="l">
              <a:lnSpc>
                <a:spcPts val="11200"/>
              </a:lnSpc>
            </a:pPr>
            <a:r>
              <a:rPr lang="en-US" sz="3600" b="1" u="none" strike="noStrike" spc="-82" dirty="0">
                <a:solidFill>
                  <a:srgbClr val="0B5304"/>
                </a:solidFill>
                <a:latin typeface="Open Sauce"/>
                <a:ea typeface="Open Sauce"/>
                <a:cs typeface="Open Sauce"/>
                <a:sym typeface="Open Sauce"/>
              </a:rPr>
              <a:t>Standalone IoT-Based Monitoring Devices</a:t>
            </a:r>
            <a:endParaRPr lang="en-US" sz="3600" b="1" dirty="0">
              <a:solidFill>
                <a:srgbClr val="0B5304"/>
              </a:solidFill>
              <a:latin typeface="Poppins Bold"/>
              <a:ea typeface="Poppins Bold"/>
              <a:cs typeface="Poppins Bold"/>
              <a:sym typeface="Poppins Bold"/>
            </a:endParaRPr>
          </a:p>
        </p:txBody>
      </p:sp>
      <p:sp>
        <p:nvSpPr>
          <p:cNvPr id="25" name="TextBox 24">
            <a:extLst>
              <a:ext uri="{FF2B5EF4-FFF2-40B4-BE49-F238E27FC236}">
                <a16:creationId xmlns:a16="http://schemas.microsoft.com/office/drawing/2014/main" id="{E2A19C15-3866-BE4E-CC49-982625EB8282}"/>
              </a:ext>
            </a:extLst>
          </p:cNvPr>
          <p:cNvSpPr txBox="1"/>
          <p:nvPr/>
        </p:nvSpPr>
        <p:spPr>
          <a:xfrm>
            <a:off x="1066800" y="5458080"/>
            <a:ext cx="7193359" cy="646331"/>
          </a:xfrm>
          <a:prstGeom prst="rect">
            <a:avLst/>
          </a:prstGeom>
          <a:noFill/>
        </p:spPr>
        <p:txBody>
          <a:bodyPr wrap="square" rtlCol="0">
            <a:spAutoFit/>
          </a:bodyPr>
          <a:lstStyle/>
          <a:p>
            <a:r>
              <a:rPr lang="en-IN" sz="3600" b="1" dirty="0">
                <a:solidFill>
                  <a:srgbClr val="0B5304"/>
                </a:solidFill>
                <a:latin typeface="Open Sauce" panose="020B0604020202020204" charset="0"/>
              </a:rPr>
              <a:t>Precision Agriculture Systems</a:t>
            </a:r>
          </a:p>
        </p:txBody>
      </p:sp>
      <p:sp>
        <p:nvSpPr>
          <p:cNvPr id="26" name="TextBox 25">
            <a:extLst>
              <a:ext uri="{FF2B5EF4-FFF2-40B4-BE49-F238E27FC236}">
                <a16:creationId xmlns:a16="http://schemas.microsoft.com/office/drawing/2014/main" id="{683B1974-3153-D6B9-F8CC-9BA28FBFE40D}"/>
              </a:ext>
            </a:extLst>
          </p:cNvPr>
          <p:cNvSpPr txBox="1"/>
          <p:nvPr/>
        </p:nvSpPr>
        <p:spPr>
          <a:xfrm>
            <a:off x="1100051" y="6249082"/>
            <a:ext cx="8134696" cy="2376035"/>
          </a:xfrm>
          <a:prstGeom prst="rect">
            <a:avLst/>
          </a:prstGeom>
          <a:noFill/>
        </p:spPr>
        <p:txBody>
          <a:bodyPr wrap="square" rtlCol="0">
            <a:spAutoFit/>
          </a:bodyPr>
          <a:lstStyle/>
          <a:p>
            <a:pPr algn="just"/>
            <a:r>
              <a:rPr lang="en-US" sz="2120" dirty="0">
                <a:solidFill>
                  <a:srgbClr val="0B5304"/>
                </a:solidFill>
                <a:latin typeface="Open Sauce" panose="020B0604020202020204" charset="0"/>
              </a:rPr>
              <a:t>Advanced solutions like John Deere’s precision farming equipment or Trimble’s Ag Software help optimize planting, irrigation, and fertilization.</a:t>
            </a:r>
          </a:p>
          <a:p>
            <a:pPr algn="just"/>
            <a:endParaRPr lang="en-US" sz="2120" dirty="0">
              <a:solidFill>
                <a:srgbClr val="0B5304"/>
              </a:solidFill>
              <a:latin typeface="Open Sauce" panose="020B0604020202020204" charset="0"/>
            </a:endParaRPr>
          </a:p>
          <a:p>
            <a:pPr algn="just"/>
            <a:r>
              <a:rPr lang="en-US" sz="2120" dirty="0">
                <a:solidFill>
                  <a:srgbClr val="0B5304"/>
                </a:solidFill>
                <a:latin typeface="Open Sauce" panose="020B0604020202020204" charset="0"/>
              </a:rPr>
              <a:t>Limitations: These solutions are effective but often expensive and complex, making them inaccessible to small- and medium-scale farmers.</a:t>
            </a:r>
            <a:endParaRPr lang="en-IN" sz="2120" dirty="0">
              <a:solidFill>
                <a:srgbClr val="0B5304"/>
              </a:solidFill>
              <a:latin typeface="Open Sauce" panose="020B0604020202020204" charset="0"/>
            </a:endParaRPr>
          </a:p>
        </p:txBody>
      </p:sp>
      <p:sp>
        <p:nvSpPr>
          <p:cNvPr id="27" name="Freeform 5">
            <a:extLst>
              <a:ext uri="{FF2B5EF4-FFF2-40B4-BE49-F238E27FC236}">
                <a16:creationId xmlns:a16="http://schemas.microsoft.com/office/drawing/2014/main" id="{6B14358C-2BDE-8DEE-A304-EE0BB53C6971}"/>
              </a:ext>
            </a:extLst>
          </p:cNvPr>
          <p:cNvSpPr/>
          <p:nvPr/>
        </p:nvSpPr>
        <p:spPr>
          <a:xfrm>
            <a:off x="10292621" y="3246658"/>
            <a:ext cx="7536950" cy="3905739"/>
          </a:xfrm>
          <a:custGeom>
            <a:avLst/>
            <a:gdLst/>
            <a:ahLst/>
            <a:cxnLst/>
            <a:rect l="l" t="t" r="r" b="b"/>
            <a:pathLst>
              <a:path w="6677338" h="3393807">
                <a:moveTo>
                  <a:pt x="0" y="0"/>
                </a:moveTo>
                <a:lnTo>
                  <a:pt x="6677338" y="0"/>
                </a:lnTo>
                <a:lnTo>
                  <a:pt x="6677338" y="3393807"/>
                </a:lnTo>
                <a:lnTo>
                  <a:pt x="0" y="3393807"/>
                </a:lnTo>
                <a:lnTo>
                  <a:pt x="0" y="0"/>
                </a:lnTo>
                <a:close/>
              </a:path>
            </a:pathLst>
          </a:custGeom>
          <a:blipFill>
            <a:blip r:embed="rId4"/>
            <a:stretch>
              <a:fillRect t="-15569" b="-15516"/>
            </a:stretch>
          </a:blipFill>
          <a:ln w="38100" cap="rnd">
            <a:solidFill>
              <a:srgbClr val="DEFF81"/>
            </a:solidFill>
            <a:prstDash val="solid"/>
            <a:roun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a:extLst>
            <a:ext uri="{FF2B5EF4-FFF2-40B4-BE49-F238E27FC236}">
              <a16:creationId xmlns:a16="http://schemas.microsoft.com/office/drawing/2014/main" id="{E0237724-0B3D-B075-6D71-1A28CC9391D4}"/>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4B9282ED-F890-C6E2-3EAC-9219B50A8D5B}"/>
              </a:ext>
            </a:extLst>
          </p:cNvPr>
          <p:cNvSpPr txBox="1"/>
          <p:nvPr/>
        </p:nvSpPr>
        <p:spPr>
          <a:xfrm>
            <a:off x="10317559" y="5708876"/>
            <a:ext cx="6115693" cy="3174370"/>
          </a:xfrm>
          <a:prstGeom prst="rect">
            <a:avLst/>
          </a:prstGeom>
        </p:spPr>
        <p:txBody>
          <a:bodyPr lIns="50800" tIns="50800" rIns="50800" bIns="50800" rtlCol="0" anchor="ctr"/>
          <a:lstStyle/>
          <a:p>
            <a:pPr marL="0" lvl="0" indent="0" algn="ctr">
              <a:lnSpc>
                <a:spcPts val="2634"/>
              </a:lnSpc>
              <a:spcBef>
                <a:spcPct val="0"/>
              </a:spcBef>
            </a:pPr>
            <a:endParaRPr/>
          </a:p>
        </p:txBody>
      </p:sp>
      <p:sp>
        <p:nvSpPr>
          <p:cNvPr id="15" name="TextBox 15">
            <a:extLst>
              <a:ext uri="{FF2B5EF4-FFF2-40B4-BE49-F238E27FC236}">
                <a16:creationId xmlns:a16="http://schemas.microsoft.com/office/drawing/2014/main" id="{C9103128-CCE9-0DC1-8FB5-837271C64CD5}"/>
              </a:ext>
            </a:extLst>
          </p:cNvPr>
          <p:cNvSpPr txBox="1"/>
          <p:nvPr/>
        </p:nvSpPr>
        <p:spPr>
          <a:xfrm>
            <a:off x="10830853" y="5245256"/>
            <a:ext cx="5089105" cy="1052755"/>
          </a:xfrm>
          <a:prstGeom prst="rect">
            <a:avLst/>
          </a:prstGeom>
        </p:spPr>
        <p:txBody>
          <a:bodyPr lIns="50800" tIns="50800" rIns="50800" bIns="50800" rtlCol="0" anchor="ctr"/>
          <a:lstStyle/>
          <a:p>
            <a:pPr algn="ctr">
              <a:lnSpc>
                <a:spcPts val="2634"/>
              </a:lnSpc>
            </a:pPr>
            <a:endParaRPr/>
          </a:p>
        </p:txBody>
      </p:sp>
      <p:sp>
        <p:nvSpPr>
          <p:cNvPr id="16" name="Freeform 16">
            <a:extLst>
              <a:ext uri="{FF2B5EF4-FFF2-40B4-BE49-F238E27FC236}">
                <a16:creationId xmlns:a16="http://schemas.microsoft.com/office/drawing/2014/main" id="{493ADDF7-F8DB-D078-A935-E85AC6C799D9}"/>
              </a:ext>
            </a:extLst>
          </p:cNvPr>
          <p:cNvSpPr/>
          <p:nvPr/>
        </p:nvSpPr>
        <p:spPr>
          <a:xfrm>
            <a:off x="-234769" y="8025006"/>
            <a:ext cx="4179033" cy="4523987"/>
          </a:xfrm>
          <a:custGeom>
            <a:avLst/>
            <a:gdLst/>
            <a:ahLst/>
            <a:cxnLst/>
            <a:rect l="l" t="t" r="r" b="b"/>
            <a:pathLst>
              <a:path w="4179033" h="4523987">
                <a:moveTo>
                  <a:pt x="0" y="0"/>
                </a:moveTo>
                <a:lnTo>
                  <a:pt x="4179034" y="0"/>
                </a:lnTo>
                <a:lnTo>
                  <a:pt x="4179034" y="4523987"/>
                </a:lnTo>
                <a:lnTo>
                  <a:pt x="0" y="4523987"/>
                </a:lnTo>
                <a:lnTo>
                  <a:pt x="0" y="0"/>
                </a:lnTo>
                <a:close/>
              </a:path>
            </a:pathLst>
          </a:custGeom>
          <a:blipFill>
            <a:blip r:embed="rId2"/>
            <a:stretch>
              <a:fillRect/>
            </a:stretch>
          </a:blipFill>
        </p:spPr>
      </p:sp>
      <p:sp>
        <p:nvSpPr>
          <p:cNvPr id="17" name="Freeform 17">
            <a:extLst>
              <a:ext uri="{FF2B5EF4-FFF2-40B4-BE49-F238E27FC236}">
                <a16:creationId xmlns:a16="http://schemas.microsoft.com/office/drawing/2014/main" id="{1242BDB6-1310-D857-AC92-BE9DC75FAD9B}"/>
              </a:ext>
            </a:extLst>
          </p:cNvPr>
          <p:cNvSpPr/>
          <p:nvPr/>
        </p:nvSpPr>
        <p:spPr>
          <a:xfrm rot="-9309026">
            <a:off x="10223074" y="-2617561"/>
            <a:ext cx="4181477" cy="5566026"/>
          </a:xfrm>
          <a:custGeom>
            <a:avLst/>
            <a:gdLst/>
            <a:ahLst/>
            <a:cxnLst/>
            <a:rect l="l" t="t" r="r" b="b"/>
            <a:pathLst>
              <a:path w="4181477" h="5566026">
                <a:moveTo>
                  <a:pt x="0" y="0"/>
                </a:moveTo>
                <a:lnTo>
                  <a:pt x="4181476" y="0"/>
                </a:lnTo>
                <a:lnTo>
                  <a:pt x="4181476" y="5566026"/>
                </a:lnTo>
                <a:lnTo>
                  <a:pt x="0" y="5566026"/>
                </a:lnTo>
                <a:lnTo>
                  <a:pt x="0" y="0"/>
                </a:lnTo>
                <a:close/>
              </a:path>
            </a:pathLst>
          </a:custGeom>
          <a:blipFill>
            <a:blip r:embed="rId3"/>
            <a:stretch>
              <a:fillRect/>
            </a:stretch>
          </a:blipFill>
        </p:spPr>
      </p:sp>
      <p:sp>
        <p:nvSpPr>
          <p:cNvPr id="18" name="TextBox 18">
            <a:extLst>
              <a:ext uri="{FF2B5EF4-FFF2-40B4-BE49-F238E27FC236}">
                <a16:creationId xmlns:a16="http://schemas.microsoft.com/office/drawing/2014/main" id="{7BA54904-EF76-6D3D-93BF-BF7DB493F0D0}"/>
              </a:ext>
            </a:extLst>
          </p:cNvPr>
          <p:cNvSpPr txBox="1"/>
          <p:nvPr/>
        </p:nvSpPr>
        <p:spPr>
          <a:xfrm>
            <a:off x="1100051" y="1794754"/>
            <a:ext cx="8115300" cy="2064668"/>
          </a:xfrm>
          <a:prstGeom prst="rect">
            <a:avLst/>
          </a:prstGeom>
        </p:spPr>
        <p:txBody>
          <a:bodyPr lIns="0" tIns="0" rIns="0" bIns="0" rtlCol="0" anchor="t">
            <a:spAutoFit/>
          </a:bodyPr>
          <a:lstStyle/>
          <a:p>
            <a:pPr marL="0" lvl="0" indent="0" algn="just">
              <a:lnSpc>
                <a:spcPts val="2316"/>
              </a:lnSpc>
              <a:spcBef>
                <a:spcPct val="0"/>
              </a:spcBef>
            </a:pPr>
            <a:r>
              <a:rPr lang="en-US" sz="2124" u="none" strike="noStrike" spc="-82" dirty="0">
                <a:solidFill>
                  <a:srgbClr val="0B5304"/>
                </a:solidFill>
                <a:latin typeface="Open Sauce"/>
                <a:ea typeface="Open Sauce"/>
                <a:cs typeface="Open Sauce"/>
                <a:sym typeface="Open Sauce"/>
              </a:rPr>
              <a:t>Platforms such as Microsoft Azure </a:t>
            </a:r>
            <a:r>
              <a:rPr lang="en-US" sz="2124" u="none" strike="noStrike" spc="-82" dirty="0" err="1">
                <a:solidFill>
                  <a:srgbClr val="0B5304"/>
                </a:solidFill>
                <a:latin typeface="Open Sauce"/>
                <a:ea typeface="Open Sauce"/>
                <a:cs typeface="Open Sauce"/>
                <a:sym typeface="Open Sauce"/>
              </a:rPr>
              <a:t>FarmBeats</a:t>
            </a:r>
            <a:r>
              <a:rPr lang="en-US" sz="2124" u="none" strike="noStrike" spc="-82" dirty="0">
                <a:solidFill>
                  <a:srgbClr val="0B5304"/>
                </a:solidFill>
                <a:latin typeface="Open Sauce"/>
                <a:ea typeface="Open Sauce"/>
                <a:cs typeface="Open Sauce"/>
                <a:sym typeface="Open Sauce"/>
              </a:rPr>
              <a:t> and IBM Watson Decision Platform for Agriculture offer cloud-based data analytics for farms.</a:t>
            </a:r>
          </a:p>
          <a:p>
            <a:pPr marL="0" lvl="0" indent="0" algn="just">
              <a:lnSpc>
                <a:spcPts val="2316"/>
              </a:lnSpc>
              <a:spcBef>
                <a:spcPct val="0"/>
              </a:spcBef>
            </a:pPr>
            <a:endParaRPr lang="en-US" sz="2124"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124" u="none" strike="noStrike" spc="-82" dirty="0">
                <a:solidFill>
                  <a:srgbClr val="0B5304"/>
                </a:solidFill>
                <a:latin typeface="Open Sauce"/>
                <a:ea typeface="Open Sauce"/>
                <a:cs typeface="Open Sauce"/>
                <a:sym typeface="Open Sauce"/>
              </a:rPr>
              <a:t>Limitations: These platforms are still gaining adoption, and often require sophisticated infrastructure and technical knowledge to implement effectively.</a:t>
            </a:r>
          </a:p>
        </p:txBody>
      </p:sp>
      <p:sp>
        <p:nvSpPr>
          <p:cNvPr id="19" name="TextBox 19">
            <a:extLst>
              <a:ext uri="{FF2B5EF4-FFF2-40B4-BE49-F238E27FC236}">
                <a16:creationId xmlns:a16="http://schemas.microsoft.com/office/drawing/2014/main" id="{A7BD9FF2-2576-42F9-698D-A217A605D032}"/>
              </a:ext>
            </a:extLst>
          </p:cNvPr>
          <p:cNvSpPr txBox="1"/>
          <p:nvPr/>
        </p:nvSpPr>
        <p:spPr>
          <a:xfrm>
            <a:off x="1066800" y="394331"/>
            <a:ext cx="9486900" cy="1201291"/>
          </a:xfrm>
          <a:prstGeom prst="rect">
            <a:avLst/>
          </a:prstGeom>
        </p:spPr>
        <p:txBody>
          <a:bodyPr wrap="square" lIns="0" tIns="0" rIns="0" bIns="0" rtlCol="0" anchor="t">
            <a:spAutoFit/>
          </a:bodyPr>
          <a:lstStyle/>
          <a:p>
            <a:pPr algn="l">
              <a:lnSpc>
                <a:spcPts val="11200"/>
              </a:lnSpc>
            </a:pPr>
            <a:r>
              <a:rPr lang="en-US" sz="3600" b="1" u="none" strike="noStrike" spc="-82" dirty="0">
                <a:solidFill>
                  <a:srgbClr val="0B5304"/>
                </a:solidFill>
                <a:latin typeface="Open Sauce"/>
                <a:ea typeface="Open Sauce"/>
                <a:cs typeface="Open Sauce"/>
                <a:sym typeface="Open Sauce"/>
              </a:rPr>
              <a:t>Cloud-Based Platforms (Emerging)</a:t>
            </a:r>
            <a:endParaRPr lang="en-US" sz="3600" b="1" dirty="0">
              <a:solidFill>
                <a:srgbClr val="0B5304"/>
              </a:solidFill>
              <a:latin typeface="Poppins Bold"/>
              <a:ea typeface="Poppins Bold"/>
              <a:cs typeface="Poppins Bold"/>
              <a:sym typeface="Poppins Bold"/>
            </a:endParaRPr>
          </a:p>
        </p:txBody>
      </p:sp>
      <p:sp>
        <p:nvSpPr>
          <p:cNvPr id="25" name="TextBox 24">
            <a:extLst>
              <a:ext uri="{FF2B5EF4-FFF2-40B4-BE49-F238E27FC236}">
                <a16:creationId xmlns:a16="http://schemas.microsoft.com/office/drawing/2014/main" id="{E76B7637-4B9B-A1D0-72EE-4BC2BC08438C}"/>
              </a:ext>
            </a:extLst>
          </p:cNvPr>
          <p:cNvSpPr txBox="1"/>
          <p:nvPr/>
        </p:nvSpPr>
        <p:spPr>
          <a:xfrm>
            <a:off x="1066800" y="5458080"/>
            <a:ext cx="7193359" cy="646331"/>
          </a:xfrm>
          <a:prstGeom prst="rect">
            <a:avLst/>
          </a:prstGeom>
          <a:noFill/>
        </p:spPr>
        <p:txBody>
          <a:bodyPr wrap="square" rtlCol="0">
            <a:spAutoFit/>
          </a:bodyPr>
          <a:lstStyle/>
          <a:p>
            <a:r>
              <a:rPr lang="en-IN" sz="3600" b="1" dirty="0">
                <a:solidFill>
                  <a:srgbClr val="0B5304"/>
                </a:solidFill>
                <a:latin typeface="Open Sauce" panose="020B0604020202020204" charset="0"/>
              </a:rPr>
              <a:t>Drones and Satellite Imaging</a:t>
            </a:r>
          </a:p>
        </p:txBody>
      </p:sp>
      <p:sp>
        <p:nvSpPr>
          <p:cNvPr id="26" name="TextBox 25">
            <a:extLst>
              <a:ext uri="{FF2B5EF4-FFF2-40B4-BE49-F238E27FC236}">
                <a16:creationId xmlns:a16="http://schemas.microsoft.com/office/drawing/2014/main" id="{28D7620F-2B1B-E2BC-B37D-817BA33E7F21}"/>
              </a:ext>
            </a:extLst>
          </p:cNvPr>
          <p:cNvSpPr txBox="1"/>
          <p:nvPr/>
        </p:nvSpPr>
        <p:spPr>
          <a:xfrm>
            <a:off x="1100051" y="6249082"/>
            <a:ext cx="8134696" cy="2049792"/>
          </a:xfrm>
          <a:prstGeom prst="rect">
            <a:avLst/>
          </a:prstGeom>
          <a:noFill/>
        </p:spPr>
        <p:txBody>
          <a:bodyPr wrap="square" rtlCol="0">
            <a:spAutoFit/>
          </a:bodyPr>
          <a:lstStyle/>
          <a:p>
            <a:pPr algn="just"/>
            <a:r>
              <a:rPr lang="en-US" sz="2120" dirty="0">
                <a:solidFill>
                  <a:srgbClr val="0B5304"/>
                </a:solidFill>
                <a:latin typeface="Open Sauce" panose="020B0604020202020204" charset="0"/>
              </a:rPr>
              <a:t>Used for aerial imaging, crop health monitoring, and mapping of farmland to support data-driven decisions.</a:t>
            </a:r>
          </a:p>
          <a:p>
            <a:pPr algn="just"/>
            <a:endParaRPr lang="en-US" sz="2120" dirty="0">
              <a:solidFill>
                <a:srgbClr val="0B5304"/>
              </a:solidFill>
              <a:latin typeface="Open Sauce" panose="020B0604020202020204" charset="0"/>
            </a:endParaRPr>
          </a:p>
          <a:p>
            <a:pPr algn="just"/>
            <a:r>
              <a:rPr lang="en-US" sz="2120" dirty="0">
                <a:solidFill>
                  <a:srgbClr val="0B5304"/>
                </a:solidFill>
                <a:latin typeface="Open Sauce" panose="020B0604020202020204" charset="0"/>
              </a:rPr>
              <a:t>Limitations: These solutions are useful for large-scale operations but may not provide real-time ground-level data and require expertise for analysis.</a:t>
            </a:r>
            <a:endParaRPr lang="en-IN" sz="2120" dirty="0">
              <a:solidFill>
                <a:srgbClr val="0B5304"/>
              </a:solidFill>
              <a:latin typeface="Open Sauce" panose="020B0604020202020204" charset="0"/>
            </a:endParaRPr>
          </a:p>
        </p:txBody>
      </p:sp>
      <p:sp>
        <p:nvSpPr>
          <p:cNvPr id="2" name="Freeform 4">
            <a:extLst>
              <a:ext uri="{FF2B5EF4-FFF2-40B4-BE49-F238E27FC236}">
                <a16:creationId xmlns:a16="http://schemas.microsoft.com/office/drawing/2014/main" id="{785981E5-4CB9-E036-6402-3A3668F2DF90}"/>
              </a:ext>
            </a:extLst>
          </p:cNvPr>
          <p:cNvSpPr/>
          <p:nvPr/>
        </p:nvSpPr>
        <p:spPr>
          <a:xfrm>
            <a:off x="10020271" y="3269108"/>
            <a:ext cx="7764164" cy="4042110"/>
          </a:xfrm>
          <a:custGeom>
            <a:avLst/>
            <a:gdLst/>
            <a:ahLst/>
            <a:cxnLst/>
            <a:rect l="l" t="t" r="r" b="b"/>
            <a:pathLst>
              <a:path w="6677338" h="3405443">
                <a:moveTo>
                  <a:pt x="0" y="0"/>
                </a:moveTo>
                <a:lnTo>
                  <a:pt x="6677338" y="0"/>
                </a:lnTo>
                <a:lnTo>
                  <a:pt x="6677338" y="3405443"/>
                </a:lnTo>
                <a:lnTo>
                  <a:pt x="0" y="3405443"/>
                </a:lnTo>
                <a:lnTo>
                  <a:pt x="0" y="0"/>
                </a:lnTo>
                <a:close/>
              </a:path>
            </a:pathLst>
          </a:custGeom>
          <a:blipFill>
            <a:blip r:embed="rId4"/>
            <a:stretch>
              <a:fillRect/>
            </a:stretch>
          </a:blipFill>
          <a:ln w="38100" cap="rnd">
            <a:solidFill>
              <a:srgbClr val="DEFF81"/>
            </a:solidFill>
            <a:prstDash val="solid"/>
            <a:round/>
          </a:ln>
        </p:spPr>
      </p:sp>
    </p:spTree>
    <p:extLst>
      <p:ext uri="{BB962C8B-B14F-4D97-AF65-F5344CB8AC3E}">
        <p14:creationId xmlns:p14="http://schemas.microsoft.com/office/powerpoint/2010/main" val="39593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2B393E20-054A-D10F-FB29-257AF2FFBD2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76C27A74-EAFC-B320-C9BA-4DBF3BC83A23}"/>
              </a:ext>
            </a:extLst>
          </p:cNvPr>
          <p:cNvSpPr/>
          <p:nvPr/>
        </p:nvSpPr>
        <p:spPr>
          <a:xfrm>
            <a:off x="12420600" y="2247900"/>
            <a:ext cx="4103064" cy="3077298"/>
          </a:xfrm>
          <a:custGeom>
            <a:avLst/>
            <a:gdLst/>
            <a:ahLst/>
            <a:cxnLst/>
            <a:rect l="l" t="t" r="r" b="b"/>
            <a:pathLst>
              <a:path w="4103064" h="3077298">
                <a:moveTo>
                  <a:pt x="0" y="0"/>
                </a:moveTo>
                <a:lnTo>
                  <a:pt x="4103064" y="0"/>
                </a:lnTo>
                <a:lnTo>
                  <a:pt x="4103064" y="3077298"/>
                </a:lnTo>
                <a:lnTo>
                  <a:pt x="0" y="3077298"/>
                </a:lnTo>
                <a:lnTo>
                  <a:pt x="0" y="0"/>
                </a:lnTo>
                <a:close/>
              </a:path>
            </a:pathLst>
          </a:custGeom>
          <a:blipFill>
            <a:blip r:embed="rId2"/>
            <a:stretch>
              <a:fillRect/>
            </a:stretch>
          </a:blipFill>
        </p:spPr>
        <p:txBody>
          <a:bodyPr/>
          <a:lstStyle/>
          <a:p>
            <a:endParaRPr lang="en-IN" dirty="0"/>
          </a:p>
        </p:txBody>
      </p:sp>
      <p:sp>
        <p:nvSpPr>
          <p:cNvPr id="6" name="Freeform 6">
            <a:extLst>
              <a:ext uri="{FF2B5EF4-FFF2-40B4-BE49-F238E27FC236}">
                <a16:creationId xmlns:a16="http://schemas.microsoft.com/office/drawing/2014/main" id="{0A749B00-611F-8589-199C-2601F769DCBB}"/>
              </a:ext>
            </a:extLst>
          </p:cNvPr>
          <p:cNvSpPr/>
          <p:nvPr/>
        </p:nvSpPr>
        <p:spPr>
          <a:xfrm>
            <a:off x="12420600" y="5676900"/>
            <a:ext cx="4103064" cy="3077298"/>
          </a:xfrm>
          <a:custGeom>
            <a:avLst/>
            <a:gdLst/>
            <a:ahLst/>
            <a:cxnLst/>
            <a:rect l="l" t="t" r="r" b="b"/>
            <a:pathLst>
              <a:path w="4103064" h="3077298">
                <a:moveTo>
                  <a:pt x="0" y="0"/>
                </a:moveTo>
                <a:lnTo>
                  <a:pt x="4103064" y="0"/>
                </a:lnTo>
                <a:lnTo>
                  <a:pt x="4103064" y="3077298"/>
                </a:lnTo>
                <a:lnTo>
                  <a:pt x="0" y="3077298"/>
                </a:lnTo>
                <a:lnTo>
                  <a:pt x="0" y="0"/>
                </a:lnTo>
                <a:close/>
              </a:path>
            </a:pathLst>
          </a:custGeom>
          <a:blipFill>
            <a:blip r:embed="rId3"/>
            <a:stretch>
              <a:fillRect l="-6285" r="-6285"/>
            </a:stretch>
          </a:blipFill>
        </p:spPr>
      </p:sp>
      <p:sp>
        <p:nvSpPr>
          <p:cNvPr id="8" name="TextBox 8">
            <a:extLst>
              <a:ext uri="{FF2B5EF4-FFF2-40B4-BE49-F238E27FC236}">
                <a16:creationId xmlns:a16="http://schemas.microsoft.com/office/drawing/2014/main" id="{958FE277-C084-0F9F-EF8B-F9A215F2C378}"/>
              </a:ext>
            </a:extLst>
          </p:cNvPr>
          <p:cNvSpPr txBox="1"/>
          <p:nvPr/>
        </p:nvSpPr>
        <p:spPr>
          <a:xfrm>
            <a:off x="838200" y="5091491"/>
            <a:ext cx="9182100" cy="3654847"/>
          </a:xfrm>
          <a:prstGeom prst="rect">
            <a:avLst/>
          </a:prstGeom>
        </p:spPr>
        <p:txBody>
          <a:bodyPr wrap="square" lIns="0" tIns="0" rIns="0" bIns="0" rtlCol="0" anchor="t">
            <a:spAutoFit/>
          </a:bodyPr>
          <a:lstStyle/>
          <a:p>
            <a:pPr marL="0" lvl="0" indent="0" algn="just">
              <a:lnSpc>
                <a:spcPts val="2316"/>
              </a:lnSpc>
              <a:spcBef>
                <a:spcPct val="0"/>
              </a:spcBef>
            </a:pPr>
            <a:r>
              <a:rPr lang="en-US" sz="3600" b="1" u="none" strike="noStrike" spc="-82" dirty="0">
                <a:solidFill>
                  <a:srgbClr val="0B5304"/>
                </a:solidFill>
                <a:latin typeface="Open Sauce"/>
                <a:ea typeface="Open Sauce"/>
                <a:cs typeface="Open Sauce"/>
                <a:sym typeface="Open Sauce"/>
              </a:rPr>
              <a:t>Traditional Agriculture</a:t>
            </a:r>
            <a:r>
              <a:rPr lang="en-US" sz="2400" u="none" strike="noStrike" spc="-82" dirty="0">
                <a:solidFill>
                  <a:srgbClr val="0B5304"/>
                </a:solidFill>
                <a:latin typeface="Open Sauce"/>
                <a:ea typeface="Open Sauce"/>
                <a:cs typeface="Open Sauce"/>
                <a:sym typeface="Open Sauce"/>
              </a:rPr>
              <a:t>	</a:t>
            </a:r>
          </a:p>
          <a:p>
            <a:pPr marL="0" lvl="0" indent="0" algn="just">
              <a:lnSpc>
                <a:spcPts val="2316"/>
              </a:lnSpc>
              <a:spcBef>
                <a:spcPct val="0"/>
              </a:spcBef>
            </a:pPr>
            <a:endParaRPr lang="en-US" sz="2400" u="none" strike="noStrike" spc="-82" dirty="0">
              <a:solidFill>
                <a:srgbClr val="0B5304"/>
              </a:solidFill>
              <a:latin typeface="Open Sauce"/>
              <a:ea typeface="Open Sauce"/>
              <a:cs typeface="Open Sauce"/>
              <a:sym typeface="Open Sauce"/>
            </a:endParaRPr>
          </a:p>
          <a:p>
            <a:pPr marL="0" lvl="0" indent="0" algn="just">
              <a:lnSpc>
                <a:spcPct val="150000"/>
              </a:lnSpc>
              <a:spcBef>
                <a:spcPct val="0"/>
              </a:spcBef>
            </a:pPr>
            <a:r>
              <a:rPr lang="en-US" sz="2400" u="none" strike="noStrike" spc="-82" dirty="0">
                <a:solidFill>
                  <a:srgbClr val="0B5304"/>
                </a:solidFill>
                <a:latin typeface="Open Sauce"/>
                <a:ea typeface="Open Sauce"/>
                <a:cs typeface="Open Sauce"/>
                <a:sym typeface="Open Sauce"/>
              </a:rPr>
              <a:t>•Manual monitoring of soil, weather, and crop health.	</a:t>
            </a:r>
          </a:p>
          <a:p>
            <a:pPr marL="0" lvl="0" indent="0" algn="just">
              <a:lnSpc>
                <a:spcPct val="150000"/>
              </a:lnSpc>
              <a:spcBef>
                <a:spcPct val="0"/>
              </a:spcBef>
            </a:pPr>
            <a:r>
              <a:rPr lang="en-US" sz="2400" u="none" strike="noStrike" spc="-82" dirty="0">
                <a:solidFill>
                  <a:srgbClr val="0B5304"/>
                </a:solidFill>
                <a:latin typeface="Open Sauce"/>
                <a:ea typeface="Open Sauce"/>
                <a:cs typeface="Open Sauce"/>
                <a:sym typeface="Open Sauce"/>
              </a:rPr>
              <a:t>•Delayed decision-making due to lack of real-time data.</a:t>
            </a:r>
          </a:p>
          <a:p>
            <a:pPr marL="0" lvl="0" indent="0" algn="just">
              <a:lnSpc>
                <a:spcPct val="150000"/>
              </a:lnSpc>
              <a:spcBef>
                <a:spcPct val="0"/>
              </a:spcBef>
            </a:pPr>
            <a:r>
              <a:rPr lang="en-US" sz="2400" u="none" strike="noStrike" spc="-82" dirty="0">
                <a:solidFill>
                  <a:srgbClr val="0B5304"/>
                </a:solidFill>
                <a:latin typeface="Open Sauce"/>
                <a:ea typeface="Open Sauce"/>
                <a:cs typeface="Open Sauce"/>
                <a:sym typeface="Open Sauce"/>
              </a:rPr>
              <a:t>•High dependency on human labor and local knowledge.</a:t>
            </a:r>
          </a:p>
          <a:p>
            <a:pPr marL="0" lvl="0" indent="0" algn="just">
              <a:lnSpc>
                <a:spcPct val="150000"/>
              </a:lnSpc>
              <a:spcBef>
                <a:spcPct val="0"/>
              </a:spcBef>
            </a:pPr>
            <a:r>
              <a:rPr lang="en-US" sz="2400" u="none" strike="noStrike" spc="-82" dirty="0">
                <a:solidFill>
                  <a:srgbClr val="0B5304"/>
                </a:solidFill>
                <a:latin typeface="Open Sauce"/>
                <a:ea typeface="Open Sauce"/>
                <a:cs typeface="Open Sauce"/>
                <a:sym typeface="Open Sauce"/>
              </a:rPr>
              <a:t>•Limited scalability and resource optimization</a:t>
            </a:r>
          </a:p>
          <a:p>
            <a:pPr marL="0" lvl="0" indent="0" algn="just">
              <a:lnSpc>
                <a:spcPct val="150000"/>
              </a:lnSpc>
              <a:spcBef>
                <a:spcPct val="0"/>
              </a:spcBef>
            </a:pPr>
            <a:r>
              <a:rPr lang="en-US" sz="2400" u="none" strike="noStrike" spc="-82" dirty="0">
                <a:solidFill>
                  <a:srgbClr val="0B5304"/>
                </a:solidFill>
                <a:latin typeface="Open Sauce"/>
                <a:ea typeface="Open Sauce"/>
                <a:cs typeface="Open Sauce"/>
                <a:sym typeface="Open Sauce"/>
              </a:rPr>
              <a:t>•Often reactive rather than proactive.`</a:t>
            </a:r>
          </a:p>
          <a:p>
            <a:pPr marL="0" lvl="0" indent="0" algn="just">
              <a:lnSpc>
                <a:spcPts val="2316"/>
              </a:lnSpc>
              <a:spcBef>
                <a:spcPct val="0"/>
              </a:spcBef>
            </a:pPr>
            <a:endParaRPr lang="en-US" sz="2124" spc="-82" dirty="0">
              <a:solidFill>
                <a:srgbClr val="0B5304"/>
              </a:solidFill>
              <a:latin typeface="Open Sauce"/>
              <a:ea typeface="Open Sauce"/>
              <a:cs typeface="Open Sauce"/>
              <a:sym typeface="Open Sauce"/>
            </a:endParaRPr>
          </a:p>
        </p:txBody>
      </p:sp>
      <p:sp>
        <p:nvSpPr>
          <p:cNvPr id="9" name="TextBox 9">
            <a:extLst>
              <a:ext uri="{FF2B5EF4-FFF2-40B4-BE49-F238E27FC236}">
                <a16:creationId xmlns:a16="http://schemas.microsoft.com/office/drawing/2014/main" id="{E7F39268-BD06-1A8B-DC0A-591C1243EDF3}"/>
              </a:ext>
            </a:extLst>
          </p:cNvPr>
          <p:cNvSpPr txBox="1"/>
          <p:nvPr/>
        </p:nvSpPr>
        <p:spPr>
          <a:xfrm>
            <a:off x="750990" y="1546897"/>
            <a:ext cx="9661319" cy="2239652"/>
          </a:xfrm>
          <a:prstGeom prst="rect">
            <a:avLst/>
          </a:prstGeom>
        </p:spPr>
        <p:txBody>
          <a:bodyPr wrap="square" lIns="0" tIns="0" rIns="0" bIns="0" rtlCol="0" anchor="t">
            <a:spAutoFit/>
          </a:bodyPr>
          <a:lstStyle/>
          <a:p>
            <a:pPr marL="0" lvl="0" indent="0" algn="l">
              <a:lnSpc>
                <a:spcPts val="8719"/>
              </a:lnSpc>
              <a:spcBef>
                <a:spcPct val="0"/>
              </a:spcBef>
            </a:pPr>
            <a:r>
              <a:rPr lang="en-US" sz="7999" b="1" u="none" strike="noStrike" dirty="0">
                <a:solidFill>
                  <a:srgbClr val="0B5304"/>
                </a:solidFill>
                <a:latin typeface="Poppins Bold"/>
                <a:ea typeface="Poppins Bold"/>
                <a:cs typeface="Poppins Bold"/>
                <a:sym typeface="Poppins Bold"/>
              </a:rPr>
              <a:t>Traditional vs Smart Agriculture</a:t>
            </a:r>
          </a:p>
        </p:txBody>
      </p:sp>
      <p:sp>
        <p:nvSpPr>
          <p:cNvPr id="10" name="Freeform 10">
            <a:extLst>
              <a:ext uri="{FF2B5EF4-FFF2-40B4-BE49-F238E27FC236}">
                <a16:creationId xmlns:a16="http://schemas.microsoft.com/office/drawing/2014/main" id="{6C0D30AB-60A8-F3BC-AE62-C9EB7455F084}"/>
              </a:ext>
            </a:extLst>
          </p:cNvPr>
          <p:cNvSpPr/>
          <p:nvPr/>
        </p:nvSpPr>
        <p:spPr>
          <a:xfrm rot="-8299228">
            <a:off x="7268264" y="-2496820"/>
            <a:ext cx="3751473" cy="4993641"/>
          </a:xfrm>
          <a:custGeom>
            <a:avLst/>
            <a:gdLst/>
            <a:ahLst/>
            <a:cxnLst/>
            <a:rect l="l" t="t" r="r" b="b"/>
            <a:pathLst>
              <a:path w="3751473" h="4993641">
                <a:moveTo>
                  <a:pt x="0" y="0"/>
                </a:moveTo>
                <a:lnTo>
                  <a:pt x="3751472" y="0"/>
                </a:lnTo>
                <a:lnTo>
                  <a:pt x="3751472" y="4993640"/>
                </a:lnTo>
                <a:lnTo>
                  <a:pt x="0" y="4993640"/>
                </a:lnTo>
                <a:lnTo>
                  <a:pt x="0" y="0"/>
                </a:lnTo>
                <a:close/>
              </a:path>
            </a:pathLst>
          </a:custGeom>
          <a:blipFill>
            <a:blip r:embed="rId4"/>
            <a:stretch>
              <a:fillRect/>
            </a:stretch>
          </a:blipFill>
        </p:spPr>
      </p:sp>
      <p:sp>
        <p:nvSpPr>
          <p:cNvPr id="11" name="Freeform 11">
            <a:extLst>
              <a:ext uri="{FF2B5EF4-FFF2-40B4-BE49-F238E27FC236}">
                <a16:creationId xmlns:a16="http://schemas.microsoft.com/office/drawing/2014/main" id="{0B1EC35E-DB14-F47D-B17A-7028E3CE2067}"/>
              </a:ext>
            </a:extLst>
          </p:cNvPr>
          <p:cNvSpPr/>
          <p:nvPr/>
        </p:nvSpPr>
        <p:spPr>
          <a:xfrm rot="-2229770">
            <a:off x="7015688" y="7813019"/>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5"/>
            <a:stretch>
              <a:fillRect/>
            </a:stretch>
          </a:blipFill>
        </p:spPr>
      </p:sp>
    </p:spTree>
    <p:extLst>
      <p:ext uri="{BB962C8B-B14F-4D97-AF65-F5344CB8AC3E}">
        <p14:creationId xmlns:p14="http://schemas.microsoft.com/office/powerpoint/2010/main" val="28653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40CB5FE4-0C4D-4E9B-86BC-D2C9111E2B88}"/>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82581FEA-E54C-65F9-5201-7B24E46FCEBB}"/>
              </a:ext>
            </a:extLst>
          </p:cNvPr>
          <p:cNvSpPr txBox="1"/>
          <p:nvPr/>
        </p:nvSpPr>
        <p:spPr>
          <a:xfrm>
            <a:off x="838200" y="4359536"/>
            <a:ext cx="9182100" cy="5316840"/>
          </a:xfrm>
          <a:prstGeom prst="rect">
            <a:avLst/>
          </a:prstGeom>
        </p:spPr>
        <p:txBody>
          <a:bodyPr wrap="square" lIns="0" tIns="0" rIns="0" bIns="0" rtlCol="0" anchor="t">
            <a:spAutoFit/>
          </a:bodyPr>
          <a:lstStyle/>
          <a:p>
            <a:pPr marL="0" lvl="0" indent="0" algn="just">
              <a:lnSpc>
                <a:spcPts val="2316"/>
              </a:lnSpc>
              <a:spcBef>
                <a:spcPct val="0"/>
              </a:spcBef>
            </a:pPr>
            <a:r>
              <a:rPr lang="en-US" sz="3600" u="none" strike="noStrike" spc="-82" dirty="0">
                <a:solidFill>
                  <a:srgbClr val="0B5304"/>
                </a:solidFill>
                <a:latin typeface="Open Sauce"/>
                <a:ea typeface="Open Sauce"/>
                <a:cs typeface="Open Sauce"/>
                <a:sym typeface="Open Sauce"/>
              </a:rPr>
              <a:t>Smart Agriculture (Our Contribution)</a:t>
            </a:r>
            <a:endParaRPr lang="en-US" sz="2400" u="none" strike="noStrike" spc="-82" dirty="0">
              <a:solidFill>
                <a:srgbClr val="0B5304"/>
              </a:solidFill>
              <a:latin typeface="Open Sauce"/>
              <a:ea typeface="Open Sauce"/>
              <a:cs typeface="Open Sauce"/>
              <a:sym typeface="Open Sauce"/>
            </a:endParaRPr>
          </a:p>
          <a:p>
            <a:pPr marL="0" lvl="0" indent="0" algn="just">
              <a:lnSpc>
                <a:spcPts val="2316"/>
              </a:lnSpc>
              <a:spcBef>
                <a:spcPct val="0"/>
              </a:spcBef>
            </a:pPr>
            <a:r>
              <a:rPr lang="en-US" sz="2400" u="none" strike="noStrike" spc="-82" dirty="0">
                <a:solidFill>
                  <a:srgbClr val="0B5304"/>
                </a:solidFill>
                <a:latin typeface="Open Sauce"/>
                <a:ea typeface="Open Sauce"/>
                <a:cs typeface="Open Sauce"/>
                <a:sym typeface="Open Sauce"/>
              </a:rPr>
              <a:t>	</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•Real-time Monitoring: Sensors collect data on soil moisture, temperature, humidity, etc., and sync it with the cloud.	</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•Cloud Integration: Centralized platform stores and analyzes data from multiple sources.	</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•Automated Decision-Making: Use of data analytics and AI for recommendations (e.g., when to irrigate or fertilize).</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•User-Friendly Dashboard: Accessible insights and alerts for farmers via mobile or web apps.	</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•Cost-Effective &amp; Scalable: Modular system that can be customized to farm size and needs.	</a:t>
            </a:r>
          </a:p>
          <a:p>
            <a:pPr marL="0" lvl="0" indent="0" algn="just">
              <a:spcBef>
                <a:spcPct val="0"/>
              </a:spcBef>
            </a:pPr>
            <a:r>
              <a:rPr lang="en-US" sz="2400" u="none" strike="noStrike" spc="-82" dirty="0">
                <a:solidFill>
                  <a:srgbClr val="0B5304"/>
                </a:solidFill>
                <a:latin typeface="Open Sauce"/>
                <a:ea typeface="Open Sauce"/>
                <a:cs typeface="Open Sauce"/>
                <a:sym typeface="Open Sauce"/>
              </a:rPr>
              <a:t>•Sustainable Farming: Efficient use of water, fertilizers, and other inputs reduces waste and environmental impact.</a:t>
            </a:r>
          </a:p>
          <a:p>
            <a:pPr marL="0" lvl="0" indent="0" algn="just">
              <a:lnSpc>
                <a:spcPts val="2316"/>
              </a:lnSpc>
              <a:spcBef>
                <a:spcPct val="0"/>
              </a:spcBef>
            </a:pPr>
            <a:endParaRPr lang="en-US" sz="2124" spc="-82" dirty="0">
              <a:solidFill>
                <a:srgbClr val="0B5304"/>
              </a:solidFill>
              <a:latin typeface="Open Sauce"/>
              <a:ea typeface="Open Sauce"/>
              <a:cs typeface="Open Sauce"/>
              <a:sym typeface="Open Sauce"/>
            </a:endParaRPr>
          </a:p>
        </p:txBody>
      </p:sp>
      <p:sp>
        <p:nvSpPr>
          <p:cNvPr id="9" name="TextBox 9">
            <a:extLst>
              <a:ext uri="{FF2B5EF4-FFF2-40B4-BE49-F238E27FC236}">
                <a16:creationId xmlns:a16="http://schemas.microsoft.com/office/drawing/2014/main" id="{E984DB88-5144-1DC3-D0AF-F31CF3762EB6}"/>
              </a:ext>
            </a:extLst>
          </p:cNvPr>
          <p:cNvSpPr txBox="1"/>
          <p:nvPr/>
        </p:nvSpPr>
        <p:spPr>
          <a:xfrm>
            <a:off x="750990" y="1401317"/>
            <a:ext cx="9661319" cy="2239652"/>
          </a:xfrm>
          <a:prstGeom prst="rect">
            <a:avLst/>
          </a:prstGeom>
        </p:spPr>
        <p:txBody>
          <a:bodyPr wrap="square" lIns="0" tIns="0" rIns="0" bIns="0" rtlCol="0" anchor="t">
            <a:spAutoFit/>
          </a:bodyPr>
          <a:lstStyle/>
          <a:p>
            <a:pPr marL="0" lvl="0" indent="0" algn="l">
              <a:lnSpc>
                <a:spcPts val="8719"/>
              </a:lnSpc>
              <a:spcBef>
                <a:spcPct val="0"/>
              </a:spcBef>
            </a:pPr>
            <a:r>
              <a:rPr lang="en-US" sz="7999" b="1" u="none" strike="noStrike" dirty="0">
                <a:solidFill>
                  <a:srgbClr val="0B5304"/>
                </a:solidFill>
                <a:latin typeface="Poppins Bold"/>
                <a:ea typeface="Poppins Bold"/>
                <a:cs typeface="Poppins Bold"/>
                <a:sym typeface="Poppins Bold"/>
              </a:rPr>
              <a:t>Traditional vs Smart Agriculture</a:t>
            </a:r>
          </a:p>
        </p:txBody>
      </p:sp>
      <p:sp>
        <p:nvSpPr>
          <p:cNvPr id="10" name="Freeform 10">
            <a:extLst>
              <a:ext uri="{FF2B5EF4-FFF2-40B4-BE49-F238E27FC236}">
                <a16:creationId xmlns:a16="http://schemas.microsoft.com/office/drawing/2014/main" id="{81361D5F-8002-8F89-B531-7497DF4255A8}"/>
              </a:ext>
            </a:extLst>
          </p:cNvPr>
          <p:cNvSpPr/>
          <p:nvPr/>
        </p:nvSpPr>
        <p:spPr>
          <a:xfrm rot="-8299228">
            <a:off x="644676" y="-2942209"/>
            <a:ext cx="3751473" cy="4993641"/>
          </a:xfrm>
          <a:custGeom>
            <a:avLst/>
            <a:gdLst/>
            <a:ahLst/>
            <a:cxnLst/>
            <a:rect l="l" t="t" r="r" b="b"/>
            <a:pathLst>
              <a:path w="3751473" h="4993641">
                <a:moveTo>
                  <a:pt x="0" y="0"/>
                </a:moveTo>
                <a:lnTo>
                  <a:pt x="3751472" y="0"/>
                </a:lnTo>
                <a:lnTo>
                  <a:pt x="3751472" y="4993640"/>
                </a:lnTo>
                <a:lnTo>
                  <a:pt x="0" y="4993640"/>
                </a:lnTo>
                <a:lnTo>
                  <a:pt x="0" y="0"/>
                </a:lnTo>
                <a:close/>
              </a:path>
            </a:pathLst>
          </a:custGeom>
          <a:blipFill>
            <a:blip r:embed="rId2"/>
            <a:stretch>
              <a:fillRect/>
            </a:stretch>
          </a:blipFill>
        </p:spPr>
      </p:sp>
      <p:sp>
        <p:nvSpPr>
          <p:cNvPr id="11" name="Freeform 11">
            <a:extLst>
              <a:ext uri="{FF2B5EF4-FFF2-40B4-BE49-F238E27FC236}">
                <a16:creationId xmlns:a16="http://schemas.microsoft.com/office/drawing/2014/main" id="{789EB093-7E13-B369-8A4C-2939FD09701D}"/>
              </a:ext>
            </a:extLst>
          </p:cNvPr>
          <p:cNvSpPr/>
          <p:nvPr/>
        </p:nvSpPr>
        <p:spPr>
          <a:xfrm rot="-2229770">
            <a:off x="10457925" y="7911822"/>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3"/>
            <a:stretch>
              <a:fillRect/>
            </a:stretch>
          </a:blipFill>
        </p:spPr>
      </p:sp>
      <p:sp>
        <p:nvSpPr>
          <p:cNvPr id="2" name="Freeform 7">
            <a:extLst>
              <a:ext uri="{FF2B5EF4-FFF2-40B4-BE49-F238E27FC236}">
                <a16:creationId xmlns:a16="http://schemas.microsoft.com/office/drawing/2014/main" id="{40254F7A-2173-2982-CCAA-C4B32F892783}"/>
              </a:ext>
            </a:extLst>
          </p:cNvPr>
          <p:cNvSpPr/>
          <p:nvPr/>
        </p:nvSpPr>
        <p:spPr>
          <a:xfrm>
            <a:off x="13156236" y="5479307"/>
            <a:ext cx="4103064" cy="3077298"/>
          </a:xfrm>
          <a:custGeom>
            <a:avLst/>
            <a:gdLst/>
            <a:ahLst/>
            <a:cxnLst/>
            <a:rect l="l" t="t" r="r" b="b"/>
            <a:pathLst>
              <a:path w="4103064" h="3077298">
                <a:moveTo>
                  <a:pt x="0" y="0"/>
                </a:moveTo>
                <a:lnTo>
                  <a:pt x="4103064" y="0"/>
                </a:lnTo>
                <a:lnTo>
                  <a:pt x="4103064" y="3077298"/>
                </a:lnTo>
                <a:lnTo>
                  <a:pt x="0" y="3077298"/>
                </a:lnTo>
                <a:lnTo>
                  <a:pt x="0" y="0"/>
                </a:lnTo>
                <a:close/>
              </a:path>
            </a:pathLst>
          </a:custGeom>
          <a:blipFill>
            <a:blip r:embed="rId4"/>
            <a:stretch>
              <a:fillRect l="-6249" r="-6249"/>
            </a:stretch>
          </a:blipFill>
        </p:spPr>
      </p:sp>
      <p:sp>
        <p:nvSpPr>
          <p:cNvPr id="3" name="Freeform 5">
            <a:extLst>
              <a:ext uri="{FF2B5EF4-FFF2-40B4-BE49-F238E27FC236}">
                <a16:creationId xmlns:a16="http://schemas.microsoft.com/office/drawing/2014/main" id="{F43D9DD8-BE49-B488-FB7C-EB9CC877AB57}"/>
              </a:ext>
            </a:extLst>
          </p:cNvPr>
          <p:cNvSpPr/>
          <p:nvPr/>
        </p:nvSpPr>
        <p:spPr>
          <a:xfrm>
            <a:off x="13156236" y="2096085"/>
            <a:ext cx="4103064" cy="3077298"/>
          </a:xfrm>
          <a:custGeom>
            <a:avLst/>
            <a:gdLst/>
            <a:ahLst/>
            <a:cxnLst/>
            <a:rect l="l" t="t" r="r" b="b"/>
            <a:pathLst>
              <a:path w="4103064" h="3077298">
                <a:moveTo>
                  <a:pt x="0" y="0"/>
                </a:moveTo>
                <a:lnTo>
                  <a:pt x="4103064" y="0"/>
                </a:lnTo>
                <a:lnTo>
                  <a:pt x="4103064" y="3077298"/>
                </a:lnTo>
                <a:lnTo>
                  <a:pt x="0" y="3077298"/>
                </a:lnTo>
                <a:lnTo>
                  <a:pt x="0" y="0"/>
                </a:lnTo>
                <a:close/>
              </a:path>
            </a:pathLst>
          </a:custGeom>
          <a:blipFill>
            <a:blip r:embed="rId5"/>
            <a:stretch>
              <a:fillRect l="-6179" r="-6179"/>
            </a:stretch>
          </a:blipFill>
        </p:spPr>
      </p:sp>
    </p:spTree>
    <p:extLst>
      <p:ext uri="{BB962C8B-B14F-4D97-AF65-F5344CB8AC3E}">
        <p14:creationId xmlns:p14="http://schemas.microsoft.com/office/powerpoint/2010/main" val="1024303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902</Words>
  <Application>Microsoft Office PowerPoint</Application>
  <PresentationFormat>Custom</PresentationFormat>
  <Paragraphs>113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Poppins Bold</vt:lpstr>
      <vt:lpstr>Calibri</vt:lpstr>
      <vt:lpstr>Open Sauce</vt:lpstr>
      <vt:lpstr>Bahnschrift</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Agriculture Report Presentation</dc:title>
  <dc:creator>Naman Gupta</dc:creator>
  <cp:lastModifiedBy>Naman Gupta</cp:lastModifiedBy>
  <cp:revision>3</cp:revision>
  <dcterms:created xsi:type="dcterms:W3CDTF">2006-08-16T00:00:00Z</dcterms:created>
  <dcterms:modified xsi:type="dcterms:W3CDTF">2025-04-15T09:38:33Z</dcterms:modified>
  <dc:identifier>DAGkWwq65L4</dc:identifier>
</cp:coreProperties>
</file>